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6" r:id="rId2"/>
    <p:sldId id="268" r:id="rId3"/>
    <p:sldId id="502" r:id="rId4"/>
    <p:sldId id="323" r:id="rId5"/>
    <p:sldId id="574" r:id="rId6"/>
    <p:sldId id="570" r:id="rId7"/>
    <p:sldId id="567" r:id="rId8"/>
    <p:sldId id="565" r:id="rId9"/>
    <p:sldId id="568" r:id="rId10"/>
    <p:sldId id="566" r:id="rId11"/>
    <p:sldId id="576" r:id="rId12"/>
    <p:sldId id="575" r:id="rId13"/>
    <p:sldId id="571" r:id="rId14"/>
    <p:sldId id="569" r:id="rId15"/>
    <p:sldId id="572" r:id="rId16"/>
    <p:sldId id="573" r:id="rId17"/>
    <p:sldId id="547" r:id="rId18"/>
    <p:sldId id="548" r:id="rId19"/>
    <p:sldId id="549" r:id="rId20"/>
    <p:sldId id="528" r:id="rId21"/>
    <p:sldId id="527" r:id="rId22"/>
    <p:sldId id="529" r:id="rId23"/>
    <p:sldId id="530" r:id="rId24"/>
    <p:sldId id="422" r:id="rId25"/>
    <p:sldId id="429" r:id="rId26"/>
    <p:sldId id="539" r:id="rId27"/>
    <p:sldId id="540" r:id="rId28"/>
    <p:sldId id="541" r:id="rId29"/>
    <p:sldId id="489" r:id="rId30"/>
    <p:sldId id="451" r:id="rId31"/>
    <p:sldId id="531" r:id="rId32"/>
    <p:sldId id="532" r:id="rId33"/>
    <p:sldId id="562" r:id="rId34"/>
    <p:sldId id="564" r:id="rId35"/>
    <p:sldId id="561" r:id="rId36"/>
    <p:sldId id="563" r:id="rId37"/>
    <p:sldId id="533" r:id="rId38"/>
    <p:sldId id="559" r:id="rId39"/>
    <p:sldId id="477" r:id="rId40"/>
    <p:sldId id="534" r:id="rId41"/>
    <p:sldId id="257" r:id="rId42"/>
    <p:sldId id="550" r:id="rId43"/>
    <p:sldId id="546" r:id="rId44"/>
    <p:sldId id="537" r:id="rId45"/>
    <p:sldId id="538" r:id="rId46"/>
    <p:sldId id="259" r:id="rId47"/>
    <p:sldId id="264" r:id="rId48"/>
    <p:sldId id="262" r:id="rId49"/>
    <p:sldId id="270" r:id="rId50"/>
    <p:sldId id="542" r:id="rId51"/>
    <p:sldId id="543" r:id="rId52"/>
    <p:sldId id="544" r:id="rId53"/>
    <p:sldId id="545" r:id="rId54"/>
    <p:sldId id="551" r:id="rId55"/>
    <p:sldId id="554" r:id="rId56"/>
    <p:sldId id="555" r:id="rId57"/>
    <p:sldId id="556" r:id="rId58"/>
    <p:sldId id="558" r:id="rId59"/>
    <p:sldId id="560" r:id="rId60"/>
    <p:sldId id="557" r:id="rId61"/>
    <p:sldId id="553" r:id="rId62"/>
    <p:sldId id="552" r:id="rId63"/>
    <p:sldId id="269" r:id="rId64"/>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00"/>
    <a:srgbClr val="4C8A47"/>
    <a:srgbClr val="C9E3C7"/>
    <a:srgbClr val="46803F"/>
    <a:srgbClr val="FF0003"/>
    <a:srgbClr val="00CD00"/>
    <a:srgbClr val="F60000"/>
    <a:srgbClr val="81BB59"/>
    <a:srgbClr val="6CA6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94"/>
  </p:normalViewPr>
  <p:slideViewPr>
    <p:cSldViewPr snapToGrid="0" snapToObjects="1" showGuides="1">
      <p:cViewPr varScale="1">
        <p:scale>
          <a:sx n="68" d="100"/>
          <a:sy n="68" d="100"/>
        </p:scale>
        <p:origin x="672" y="56"/>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97" d="100"/>
          <a:sy n="97" d="100"/>
        </p:scale>
        <p:origin x="3032"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7A693C7-46EF-1049-909A-370150E89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38C94A0B-8482-8E44-8808-CEA0387F5E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661F-51FD-0C49-B3A1-C203DF1BDE92}" type="datetimeFigureOut">
              <a:rPr lang="es-ES_tradnl" smtClean="0"/>
              <a:t>13/07/2020</a:t>
            </a:fld>
            <a:endParaRPr lang="es-ES_tradnl"/>
          </a:p>
        </p:txBody>
      </p:sp>
      <p:sp>
        <p:nvSpPr>
          <p:cNvPr id="4" name="Marcador de pie de página 3">
            <a:extLst>
              <a:ext uri="{FF2B5EF4-FFF2-40B4-BE49-F238E27FC236}">
                <a16:creationId xmlns:a16="http://schemas.microsoft.com/office/drawing/2014/main" id="{3FC15F8A-A129-0B42-B06E-F20D13319D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9EA1F20C-F6D4-FA44-915C-863374372C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AA010-7F73-0C41-9A08-D01B4F5F211B}" type="slidenum">
              <a:rPr lang="es-ES_tradnl" smtClean="0"/>
              <a:t>‹Nº›</a:t>
            </a:fld>
            <a:endParaRPr lang="es-ES_tradnl"/>
          </a:p>
        </p:txBody>
      </p:sp>
    </p:spTree>
    <p:extLst>
      <p:ext uri="{BB962C8B-B14F-4D97-AF65-F5344CB8AC3E}">
        <p14:creationId xmlns:p14="http://schemas.microsoft.com/office/powerpoint/2010/main" val="831580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70C19-9D72-2546-B63E-0B56D2DF60E4}" type="datetimeFigureOut">
              <a:rPr lang="es-ES_tradnl" smtClean="0"/>
              <a:t>13/07/2020</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463EE-1FC8-A849-982B-E9619A4BAD99}" type="slidenum">
              <a:rPr lang="es-ES_tradnl" smtClean="0"/>
              <a:t>‹Nº›</a:t>
            </a:fld>
            <a:endParaRPr lang="es-ES_tradnl"/>
          </a:p>
        </p:txBody>
      </p:sp>
    </p:spTree>
    <p:extLst>
      <p:ext uri="{BB962C8B-B14F-4D97-AF65-F5344CB8AC3E}">
        <p14:creationId xmlns:p14="http://schemas.microsoft.com/office/powerpoint/2010/main" val="342038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4D9BEA6-F6AF-DC44-986A-FBD5CEA1006C}"/>
              </a:ext>
            </a:extLst>
          </p:cNvPr>
          <p:cNvSpPr/>
          <p:nvPr userDrawn="1"/>
        </p:nvSpPr>
        <p:spPr>
          <a:xfrm>
            <a:off x="0" y="1129228"/>
            <a:ext cx="12192000" cy="3968101"/>
          </a:xfrm>
          <a:prstGeom prst="rect">
            <a:avLst/>
          </a:prstGeom>
          <a:solidFill>
            <a:srgbClr val="3AA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0" name="Imagen 19">
            <a:extLst>
              <a:ext uri="{FF2B5EF4-FFF2-40B4-BE49-F238E27FC236}">
                <a16:creationId xmlns:a16="http://schemas.microsoft.com/office/drawing/2014/main" id="{C9616833-795A-BE48-B121-39B9C734D1F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40000"/>
              </a:prstClr>
            </a:outerShdw>
          </a:effectLst>
        </p:spPr>
      </p:pic>
      <p:pic>
        <p:nvPicPr>
          <p:cNvPr id="21" name="Imagen 20">
            <a:extLst>
              <a:ext uri="{FF2B5EF4-FFF2-40B4-BE49-F238E27FC236}">
                <a16:creationId xmlns:a16="http://schemas.microsoft.com/office/drawing/2014/main" id="{349985B5-2D19-6048-8A4C-532CF741196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00917" y="1129228"/>
            <a:ext cx="5291083" cy="3955055"/>
          </a:xfrm>
          <a:prstGeom prst="rect">
            <a:avLst/>
          </a:prstGeom>
          <a:effectLst>
            <a:outerShdw blurRad="330200" dist="800100" dir="8100000" algn="tr" rotWithShape="0">
              <a:prstClr val="black">
                <a:alpha val="40000"/>
              </a:prstClr>
            </a:outerShdw>
          </a:effectLst>
        </p:spPr>
      </p:pic>
      <p:pic>
        <p:nvPicPr>
          <p:cNvPr id="7" name="Imagen 6">
            <a:extLst>
              <a:ext uri="{FF2B5EF4-FFF2-40B4-BE49-F238E27FC236}">
                <a16:creationId xmlns:a16="http://schemas.microsoft.com/office/drawing/2014/main" id="{770E7425-09DC-B245-8029-E1C89D18B8B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0" y="5467937"/>
            <a:ext cx="12193200" cy="1320490"/>
          </a:xfrm>
          <a:prstGeom prst="rect">
            <a:avLst/>
          </a:prstGeom>
        </p:spPr>
      </p:pic>
      <p:pic>
        <p:nvPicPr>
          <p:cNvPr id="8" name="Imagen 7">
            <a:extLst>
              <a:ext uri="{FF2B5EF4-FFF2-40B4-BE49-F238E27FC236}">
                <a16:creationId xmlns:a16="http://schemas.microsoft.com/office/drawing/2014/main" id="{39562C4D-C3D5-7C4F-A233-35683A257674}"/>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
        <p:nvSpPr>
          <p:cNvPr id="10" name="Rectángulo 9">
            <a:extLst>
              <a:ext uri="{FF2B5EF4-FFF2-40B4-BE49-F238E27FC236}">
                <a16:creationId xmlns:a16="http://schemas.microsoft.com/office/drawing/2014/main" id="{C2C0F30B-E2E7-A64E-B527-86AF64EDABEA}"/>
              </a:ext>
            </a:extLst>
          </p:cNvPr>
          <p:cNvSpPr/>
          <p:nvPr userDrawn="1"/>
        </p:nvSpPr>
        <p:spPr>
          <a:xfrm>
            <a:off x="-3632" y="1129228"/>
            <a:ext cx="2869251" cy="39681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ángulo 10">
            <a:extLst>
              <a:ext uri="{FF2B5EF4-FFF2-40B4-BE49-F238E27FC236}">
                <a16:creationId xmlns:a16="http://schemas.microsoft.com/office/drawing/2014/main" id="{D689B786-DAFB-8F44-AD0F-078A07005EC9}"/>
              </a:ext>
            </a:extLst>
          </p:cNvPr>
          <p:cNvSpPr/>
          <p:nvPr userDrawn="1"/>
        </p:nvSpPr>
        <p:spPr>
          <a:xfrm>
            <a:off x="0" y="5090105"/>
            <a:ext cx="12192000" cy="390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11">
            <a:extLst>
              <a:ext uri="{FF2B5EF4-FFF2-40B4-BE49-F238E27FC236}">
                <a16:creationId xmlns:a16="http://schemas.microsoft.com/office/drawing/2014/main" id="{A2BD8839-CC4E-F144-8B32-C79880C7A42E}"/>
              </a:ext>
            </a:extLst>
          </p:cNvPr>
          <p:cNvSpPr/>
          <p:nvPr userDrawn="1"/>
        </p:nvSpPr>
        <p:spPr>
          <a:xfrm>
            <a:off x="2869251" y="5090105"/>
            <a:ext cx="9322749" cy="3908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ítulo 1">
            <a:extLst>
              <a:ext uri="{FF2B5EF4-FFF2-40B4-BE49-F238E27FC236}">
                <a16:creationId xmlns:a16="http://schemas.microsoft.com/office/drawing/2014/main" id="{6BCA8990-BFB1-3A4F-98CD-D57A91A4B18A}"/>
              </a:ext>
            </a:extLst>
          </p:cNvPr>
          <p:cNvSpPr>
            <a:spLocks noGrp="1"/>
          </p:cNvSpPr>
          <p:nvPr>
            <p:ph type="ctrTitle"/>
          </p:nvPr>
        </p:nvSpPr>
        <p:spPr>
          <a:xfrm>
            <a:off x="2865619" y="3233578"/>
            <a:ext cx="9326380" cy="959803"/>
          </a:xfrm>
          <a:solidFill>
            <a:srgbClr val="92D050"/>
          </a:solidFill>
        </p:spPr>
        <p:txBody>
          <a:bodyPr anchor="ctr">
            <a:normAutofit/>
          </a:bodyPr>
          <a:lstStyle>
            <a:lvl1pPr algn="ct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3" name="Subtítulo 2">
            <a:extLst>
              <a:ext uri="{FF2B5EF4-FFF2-40B4-BE49-F238E27FC236}">
                <a16:creationId xmlns:a16="http://schemas.microsoft.com/office/drawing/2014/main" id="{F58CA2A6-6D7F-9A4B-85AD-F407CBFDE748}"/>
              </a:ext>
            </a:extLst>
          </p:cNvPr>
          <p:cNvSpPr>
            <a:spLocks noGrp="1"/>
          </p:cNvSpPr>
          <p:nvPr>
            <p:ph type="subTitle" idx="1"/>
          </p:nvPr>
        </p:nvSpPr>
        <p:spPr>
          <a:xfrm>
            <a:off x="2865619" y="4271150"/>
            <a:ext cx="9326380" cy="473570"/>
          </a:xfrm>
          <a:solidFill>
            <a:srgbClr val="92D050"/>
          </a:solidFill>
        </p:spPr>
        <p:txBody>
          <a:bodyPr anchor="ctr">
            <a:normAutofit/>
          </a:bodyPr>
          <a:lstStyle>
            <a:lvl1pPr marL="0" indent="0" algn="ctr">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dirty="0"/>
          </a:p>
        </p:txBody>
      </p:sp>
    </p:spTree>
    <p:extLst>
      <p:ext uri="{BB962C8B-B14F-4D97-AF65-F5344CB8AC3E}">
        <p14:creationId xmlns:p14="http://schemas.microsoft.com/office/powerpoint/2010/main" val="295317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3" name="Marcador de texto vertical 2">
            <a:extLst>
              <a:ext uri="{FF2B5EF4-FFF2-40B4-BE49-F238E27FC236}">
                <a16:creationId xmlns:a16="http://schemas.microsoft.com/office/drawing/2014/main" id="{1FDD3224-60E4-5844-B7AB-2564D92D9D28}"/>
              </a:ext>
            </a:extLst>
          </p:cNvPr>
          <p:cNvSpPr>
            <a:spLocks noGrp="1"/>
          </p:cNvSpPr>
          <p:nvPr>
            <p:ph type="body" orient="vert" idx="1"/>
          </p:nvPr>
        </p:nvSpPr>
        <p:spPr>
          <a:xfrm>
            <a:off x="838200" y="1562100"/>
            <a:ext cx="10515600" cy="4614863"/>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2A8E8EE3-86EF-C349-B04C-E5ADD184059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4E1BD866-DD31-D945-85C3-5B64CF3C1195}"/>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EA1887B-90A5-1147-B537-9B0FB5E7C58A}"/>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E78BC844-BD05-FB48-838E-77CB9F1344BF}"/>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8529F570-A00A-E443-9D10-C70941D4EE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2" name="Rectángulo 11">
            <a:extLst>
              <a:ext uri="{FF2B5EF4-FFF2-40B4-BE49-F238E27FC236}">
                <a16:creationId xmlns:a16="http://schemas.microsoft.com/office/drawing/2014/main" id="{ADCDD94E-6BF5-0A4C-AE19-C31AE746ADD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ítulo 1">
            <a:extLst>
              <a:ext uri="{FF2B5EF4-FFF2-40B4-BE49-F238E27FC236}">
                <a16:creationId xmlns:a16="http://schemas.microsoft.com/office/drawing/2014/main" id="{14D43D22-DC9B-0C47-ACA7-3A5A7383ED0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11559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7DC3B04-F162-2F45-9860-C3C7F3178DAF}"/>
              </a:ext>
            </a:extLst>
          </p:cNvPr>
          <p:cNvSpPr>
            <a:spLocks noGrp="1"/>
          </p:cNvSpPr>
          <p:nvPr>
            <p:ph type="title" orient="vert"/>
          </p:nvPr>
        </p:nvSpPr>
        <p:spPr>
          <a:xfrm>
            <a:off x="9715500" y="0"/>
            <a:ext cx="2476500" cy="6483985"/>
          </a:xfrm>
          <a:solidFill>
            <a:schemeClr val="accent1"/>
          </a:solidFill>
        </p:spPr>
        <p:txBody>
          <a:bodyPr vert="eaVert" lIns="180000" tIns="180000" rIns="180000" bIns="180000" anchor="ctr">
            <a:normAutofit/>
          </a:bodyPr>
          <a:lstStyle>
            <a:lvl1pPr algn="ctr">
              <a:lnSpc>
                <a:spcPct val="100000"/>
              </a:lnSpc>
              <a:defRPr sz="3200">
                <a:solidFill>
                  <a:schemeClr val="bg1"/>
                </a:solidFill>
                <a:latin typeface="+mn-lt"/>
              </a:defRPr>
            </a:lvl1p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58B847CE-E6E6-4443-BE37-EBA0ED4CF656}"/>
              </a:ext>
            </a:extLst>
          </p:cNvPr>
          <p:cNvSpPr>
            <a:spLocks noGrp="1"/>
          </p:cNvSpPr>
          <p:nvPr>
            <p:ph type="body" orient="vert" idx="1"/>
          </p:nvPr>
        </p:nvSpPr>
        <p:spPr>
          <a:xfrm>
            <a:off x="838200" y="365125"/>
            <a:ext cx="8445500" cy="5811838"/>
          </a:xfrm>
        </p:spPr>
        <p:txBody>
          <a:bodyPr vert="eaVert">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F5E8DD74-7146-D04D-99A8-7C8768ABBCD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arcador de fecha 3">
            <a:extLst>
              <a:ext uri="{FF2B5EF4-FFF2-40B4-BE49-F238E27FC236}">
                <a16:creationId xmlns:a16="http://schemas.microsoft.com/office/drawing/2014/main" id="{F3C36F1F-04D5-BD45-900B-FF5CDE435502}"/>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7B31B808-1202-0E4B-8DBF-BF958ED64CEB}"/>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40728038-ABC7-B84E-957C-2B73CFF63F22}"/>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EA223378-D93C-BA48-9D69-C79EEBCD037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365201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9661D7-1D52-4645-8FE1-09E1B2795028}"/>
              </a:ext>
            </a:extLst>
          </p:cNvPr>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Rectángulo 6">
            <a:extLst>
              <a:ext uri="{FF2B5EF4-FFF2-40B4-BE49-F238E27FC236}">
                <a16:creationId xmlns:a16="http://schemas.microsoft.com/office/drawing/2014/main" id="{95430553-BE5A-7841-BC2C-B644D5CE85F6}"/>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ítulo 1">
            <a:extLst>
              <a:ext uri="{FF2B5EF4-FFF2-40B4-BE49-F238E27FC236}">
                <a16:creationId xmlns:a16="http://schemas.microsoft.com/office/drawing/2014/main" id="{43C20F3D-6345-844D-9F29-2AD416D09F6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
        <p:nvSpPr>
          <p:cNvPr id="10" name="Rectángulo 9">
            <a:extLst>
              <a:ext uri="{FF2B5EF4-FFF2-40B4-BE49-F238E27FC236}">
                <a16:creationId xmlns:a16="http://schemas.microsoft.com/office/drawing/2014/main" id="{798C36C5-AE1F-1442-8C95-4023B9020002}"/>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C5B2EF57-4CC9-C74D-A66C-80E854A80674}"/>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92A318B5-47AE-BE4A-8748-CBF7DBF83A0D}"/>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679779BB-C0FC-7440-BD45-CCFE514B268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6317414B-F168-1547-BD9B-86350E20DE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152048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7BA6674F-BF15-4B4B-BC84-F71006A20A53}"/>
              </a:ext>
            </a:extLst>
          </p:cNvPr>
          <p:cNvSpPr/>
          <p:nvPr userDrawn="1"/>
        </p:nvSpPr>
        <p:spPr>
          <a:xfrm>
            <a:off x="0" y="368301"/>
            <a:ext cx="12192000" cy="648525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Imagen 15">
            <a:extLst>
              <a:ext uri="{FF2B5EF4-FFF2-40B4-BE49-F238E27FC236}">
                <a16:creationId xmlns:a16="http://schemas.microsoft.com/office/drawing/2014/main" id="{3270A56C-6D4C-5742-9B82-3B0B4116C8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5678"/>
          <a:stretch/>
        </p:blipFill>
        <p:spPr>
          <a:xfrm>
            <a:off x="8750903" y="368301"/>
            <a:ext cx="3441097" cy="3428447"/>
          </a:xfrm>
          <a:prstGeom prst="rect">
            <a:avLst/>
          </a:prstGeom>
          <a:effectLst>
            <a:outerShdw blurRad="330200" dist="101600" dir="8100000" algn="tr" rotWithShape="0">
              <a:prstClr val="black">
                <a:alpha val="42000"/>
              </a:prstClr>
            </a:outerShdw>
          </a:effectLst>
        </p:spPr>
      </p:pic>
      <p:sp>
        <p:nvSpPr>
          <p:cNvPr id="7" name="Rectángulo 6">
            <a:extLst>
              <a:ext uri="{FF2B5EF4-FFF2-40B4-BE49-F238E27FC236}">
                <a16:creationId xmlns:a16="http://schemas.microsoft.com/office/drawing/2014/main" id="{260ACAB1-5348-AB45-8F61-BAE43CD27547}"/>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FF3233A-B89C-2D44-97BA-3481D2A8A9AC}"/>
              </a:ext>
            </a:extLst>
          </p:cNvPr>
          <p:cNvSpPr>
            <a:spLocks noGrp="1"/>
          </p:cNvSpPr>
          <p:nvPr>
            <p:ph type="title"/>
          </p:nvPr>
        </p:nvSpPr>
        <p:spPr>
          <a:xfrm>
            <a:off x="2425700" y="1620837"/>
            <a:ext cx="8921750" cy="2293938"/>
          </a:xfrm>
        </p:spPr>
        <p:txBody>
          <a:bodyPr anchor="b">
            <a:normAutofit/>
          </a:bodyPr>
          <a:lstStyle>
            <a:lvl1pPr>
              <a:defRPr sz="3200" b="1">
                <a:solidFill>
                  <a:schemeClr val="accent1"/>
                </a:solidFill>
                <a:latin typeface="+mn-lt"/>
              </a:defRPr>
            </a:lvl1pPr>
          </a:lstStyle>
          <a:p>
            <a:r>
              <a:rPr lang="es-ES"/>
              <a:t>Haga clic para modificar el estilo de título del patrón</a:t>
            </a:r>
            <a:endParaRPr lang="es-ES_tradnl" dirty="0"/>
          </a:p>
        </p:txBody>
      </p:sp>
      <p:sp>
        <p:nvSpPr>
          <p:cNvPr id="3" name="Marcador de texto 2">
            <a:extLst>
              <a:ext uri="{FF2B5EF4-FFF2-40B4-BE49-F238E27FC236}">
                <a16:creationId xmlns:a16="http://schemas.microsoft.com/office/drawing/2014/main" id="{F75AFC31-59C3-1E4C-A4C1-48CA63579C14}"/>
              </a:ext>
            </a:extLst>
          </p:cNvPr>
          <p:cNvSpPr>
            <a:spLocks noGrp="1"/>
          </p:cNvSpPr>
          <p:nvPr>
            <p:ph type="body" idx="1"/>
          </p:nvPr>
        </p:nvSpPr>
        <p:spPr>
          <a:xfrm>
            <a:off x="2425700" y="3941763"/>
            <a:ext cx="8921750" cy="190023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8" name="Marcador de fecha 3">
            <a:extLst>
              <a:ext uri="{FF2B5EF4-FFF2-40B4-BE49-F238E27FC236}">
                <a16:creationId xmlns:a16="http://schemas.microsoft.com/office/drawing/2014/main" id="{F8C9E77D-0CAF-8145-8A23-3DF68AC35D59}"/>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9" name="Marcador de pie de página 4">
            <a:extLst>
              <a:ext uri="{FF2B5EF4-FFF2-40B4-BE49-F238E27FC236}">
                <a16:creationId xmlns:a16="http://schemas.microsoft.com/office/drawing/2014/main" id="{6D0E6A9A-16A5-AE44-ABB8-7FB283E02D10}"/>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0" name="Marcador de número de diapositiva 5">
            <a:extLst>
              <a:ext uri="{FF2B5EF4-FFF2-40B4-BE49-F238E27FC236}">
                <a16:creationId xmlns:a16="http://schemas.microsoft.com/office/drawing/2014/main" id="{5E00BCC5-97D3-C94B-8CE4-6052A576C026}"/>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1" name="Imagen 10">
            <a:extLst>
              <a:ext uri="{FF2B5EF4-FFF2-40B4-BE49-F238E27FC236}">
                <a16:creationId xmlns:a16="http://schemas.microsoft.com/office/drawing/2014/main" id="{CA5A7B61-A746-A34E-AEED-151B978E6E1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4" name="Rectángulo 13">
            <a:extLst>
              <a:ext uri="{FF2B5EF4-FFF2-40B4-BE49-F238E27FC236}">
                <a16:creationId xmlns:a16="http://schemas.microsoft.com/office/drawing/2014/main" id="{9C36C795-0A5F-2B40-A25A-84E145B24100}"/>
              </a:ext>
            </a:extLst>
          </p:cNvPr>
          <p:cNvSpPr/>
          <p:nvPr userDrawn="1"/>
        </p:nvSpPr>
        <p:spPr>
          <a:xfrm>
            <a:off x="0" y="1"/>
            <a:ext cx="12192000"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13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471B6F29-073E-5440-8A56-ACF9D8284D69}"/>
              </a:ext>
            </a:extLst>
          </p:cNvPr>
          <p:cNvSpPr/>
          <p:nvPr userDrawn="1"/>
        </p:nvSpPr>
        <p:spPr>
          <a:xfrm>
            <a:off x="0" y="1117601"/>
            <a:ext cx="6055360" cy="5366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Marcador de contenido 2">
            <a:extLst>
              <a:ext uri="{FF2B5EF4-FFF2-40B4-BE49-F238E27FC236}">
                <a16:creationId xmlns:a16="http://schemas.microsoft.com/office/drawing/2014/main" id="{3DCA865D-9618-804C-BAAF-9A5B93716922}"/>
              </a:ext>
            </a:extLst>
          </p:cNvPr>
          <p:cNvSpPr>
            <a:spLocks noGrp="1"/>
          </p:cNvSpPr>
          <p:nvPr>
            <p:ph sz="half" idx="1"/>
          </p:nvPr>
        </p:nvSpPr>
        <p:spPr>
          <a:xfrm>
            <a:off x="584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4" name="Marcador de contenido 3">
            <a:extLst>
              <a:ext uri="{FF2B5EF4-FFF2-40B4-BE49-F238E27FC236}">
                <a16:creationId xmlns:a16="http://schemas.microsoft.com/office/drawing/2014/main" id="{FCF3FA4A-E9FF-314B-B59A-C8AD45643C6D}"/>
              </a:ext>
            </a:extLst>
          </p:cNvPr>
          <p:cNvSpPr>
            <a:spLocks noGrp="1"/>
          </p:cNvSpPr>
          <p:nvPr>
            <p:ph sz="half" idx="2"/>
          </p:nvPr>
        </p:nvSpPr>
        <p:spPr>
          <a:xfrm>
            <a:off x="630936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8" name="Rectángulo 7">
            <a:extLst>
              <a:ext uri="{FF2B5EF4-FFF2-40B4-BE49-F238E27FC236}">
                <a16:creationId xmlns:a16="http://schemas.microsoft.com/office/drawing/2014/main" id="{77222BD8-405D-074C-BA59-2A4F3468E790}"/>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E985FD0-7EC3-1D49-96B2-C1B944A2432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BEAF9D98-ADFA-A94D-9DB5-A01389573E0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18B7EED1-C1EA-4741-A255-9941ED194AB7}"/>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C1875D79-9D1A-274A-9D49-FF1A48D796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Rectángulo 12">
            <a:extLst>
              <a:ext uri="{FF2B5EF4-FFF2-40B4-BE49-F238E27FC236}">
                <a16:creationId xmlns:a16="http://schemas.microsoft.com/office/drawing/2014/main" id="{ACB96A80-714F-CF4C-BB96-F37E96597DB2}"/>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ítulo 1">
            <a:extLst>
              <a:ext uri="{FF2B5EF4-FFF2-40B4-BE49-F238E27FC236}">
                <a16:creationId xmlns:a16="http://schemas.microsoft.com/office/drawing/2014/main" id="{EEDC036A-C88D-2E4A-B9E7-BA0D34A66E26}"/>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375589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C5FC414-EDE2-C24F-9260-ED9C6C12C3FE}"/>
              </a:ext>
            </a:extLst>
          </p:cNvPr>
          <p:cNvSpPr>
            <a:spLocks noGrp="1"/>
          </p:cNvSpPr>
          <p:nvPr>
            <p:ph type="body" idx="1"/>
          </p:nvPr>
        </p:nvSpPr>
        <p:spPr>
          <a:xfrm>
            <a:off x="839788" y="1681163"/>
            <a:ext cx="5157787"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a:extLst>
              <a:ext uri="{FF2B5EF4-FFF2-40B4-BE49-F238E27FC236}">
                <a16:creationId xmlns:a16="http://schemas.microsoft.com/office/drawing/2014/main" id="{A6C9A72D-7641-9C49-A910-5402DC46A795}"/>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dirty="0"/>
          </a:p>
        </p:txBody>
      </p:sp>
      <p:sp>
        <p:nvSpPr>
          <p:cNvPr id="5" name="Marcador de texto 4">
            <a:extLst>
              <a:ext uri="{FF2B5EF4-FFF2-40B4-BE49-F238E27FC236}">
                <a16:creationId xmlns:a16="http://schemas.microsoft.com/office/drawing/2014/main" id="{6AAFDA42-0375-5847-B8E2-E7D0996043F9}"/>
              </a:ext>
            </a:extLst>
          </p:cNvPr>
          <p:cNvSpPr>
            <a:spLocks noGrp="1"/>
          </p:cNvSpPr>
          <p:nvPr>
            <p:ph type="body" sz="quarter" idx="3"/>
          </p:nvPr>
        </p:nvSpPr>
        <p:spPr>
          <a:xfrm>
            <a:off x="6172200" y="1681163"/>
            <a:ext cx="5183188" cy="823912"/>
          </a:xfrm>
          <a:solidFill>
            <a:schemeClr val="bg1">
              <a:lumMod val="95000"/>
            </a:schemeClr>
          </a:solidFill>
        </p:spPr>
        <p:txBody>
          <a:bodyPr lIns="180000" rIns="180000" anchor="ctr">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a:extLst>
              <a:ext uri="{FF2B5EF4-FFF2-40B4-BE49-F238E27FC236}">
                <a16:creationId xmlns:a16="http://schemas.microsoft.com/office/drawing/2014/main" id="{1AD0303E-683A-3D44-A7FD-1879BB62803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10" name="Rectángulo 9">
            <a:extLst>
              <a:ext uri="{FF2B5EF4-FFF2-40B4-BE49-F238E27FC236}">
                <a16:creationId xmlns:a16="http://schemas.microsoft.com/office/drawing/2014/main" id="{4D77B64E-1087-E041-9299-CAE55862E86E}"/>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fecha 3">
            <a:extLst>
              <a:ext uri="{FF2B5EF4-FFF2-40B4-BE49-F238E27FC236}">
                <a16:creationId xmlns:a16="http://schemas.microsoft.com/office/drawing/2014/main" id="{56A5B338-D296-0442-B4A4-BE796F8A8116}"/>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2" name="Marcador de pie de página 4">
            <a:extLst>
              <a:ext uri="{FF2B5EF4-FFF2-40B4-BE49-F238E27FC236}">
                <a16:creationId xmlns:a16="http://schemas.microsoft.com/office/drawing/2014/main" id="{C8D44C99-AD77-DB48-AF86-0363B9A0B6B9}"/>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3" name="Marcador de número de diapositiva 5">
            <a:extLst>
              <a:ext uri="{FF2B5EF4-FFF2-40B4-BE49-F238E27FC236}">
                <a16:creationId xmlns:a16="http://schemas.microsoft.com/office/drawing/2014/main" id="{192D4FCF-99CE-B64B-B6DD-BEBD2C726F6E}"/>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4" name="Imagen 13">
            <a:extLst>
              <a:ext uri="{FF2B5EF4-FFF2-40B4-BE49-F238E27FC236}">
                <a16:creationId xmlns:a16="http://schemas.microsoft.com/office/drawing/2014/main" id="{2CB4A2D3-5643-0A4C-874A-28DAC1565A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5" name="Rectángulo 14">
            <a:extLst>
              <a:ext uri="{FF2B5EF4-FFF2-40B4-BE49-F238E27FC236}">
                <a16:creationId xmlns:a16="http://schemas.microsoft.com/office/drawing/2014/main" id="{BC7AC6E1-7A4E-6F45-AE15-67EF632B1835}"/>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ítulo 1">
            <a:extLst>
              <a:ext uri="{FF2B5EF4-FFF2-40B4-BE49-F238E27FC236}">
                <a16:creationId xmlns:a16="http://schemas.microsoft.com/office/drawing/2014/main" id="{A8BE6445-E879-CB43-BBBF-DDEFC1F1674C}"/>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299523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0765941-2D3B-E24A-ABB9-97383AA18BF3}"/>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Marcador de fecha 3">
            <a:extLst>
              <a:ext uri="{FF2B5EF4-FFF2-40B4-BE49-F238E27FC236}">
                <a16:creationId xmlns:a16="http://schemas.microsoft.com/office/drawing/2014/main" id="{93C26906-710D-754A-A67A-305A4CF33C1A}"/>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8" name="Marcador de pie de página 4">
            <a:extLst>
              <a:ext uri="{FF2B5EF4-FFF2-40B4-BE49-F238E27FC236}">
                <a16:creationId xmlns:a16="http://schemas.microsoft.com/office/drawing/2014/main" id="{5ADA7A1A-8677-8045-BF5F-1D8391B10987}"/>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9" name="Marcador de número de diapositiva 5">
            <a:extLst>
              <a:ext uri="{FF2B5EF4-FFF2-40B4-BE49-F238E27FC236}">
                <a16:creationId xmlns:a16="http://schemas.microsoft.com/office/drawing/2014/main" id="{8CC9DD30-61C9-2041-B8C6-44BE8164543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0" name="Imagen 9">
            <a:extLst>
              <a:ext uri="{FF2B5EF4-FFF2-40B4-BE49-F238E27FC236}">
                <a16:creationId xmlns:a16="http://schemas.microsoft.com/office/drawing/2014/main" id="{8D955FD7-E5F2-404E-A213-59B32449E2B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1" name="Rectángulo 10">
            <a:extLst>
              <a:ext uri="{FF2B5EF4-FFF2-40B4-BE49-F238E27FC236}">
                <a16:creationId xmlns:a16="http://schemas.microsoft.com/office/drawing/2014/main" id="{943B4735-4A2A-DF49-8A26-994CA6F58634}"/>
              </a:ext>
            </a:extLst>
          </p:cNvPr>
          <p:cNvSpPr/>
          <p:nvPr userDrawn="1"/>
        </p:nvSpPr>
        <p:spPr>
          <a:xfrm>
            <a:off x="0" y="1019959"/>
            <a:ext cx="12192000" cy="976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ítulo 1">
            <a:extLst>
              <a:ext uri="{FF2B5EF4-FFF2-40B4-BE49-F238E27FC236}">
                <a16:creationId xmlns:a16="http://schemas.microsoft.com/office/drawing/2014/main" id="{1967EB8E-8F05-FF4A-9118-A937F14DFC50}"/>
              </a:ext>
            </a:extLst>
          </p:cNvPr>
          <p:cNvSpPr>
            <a:spLocks noGrp="1"/>
          </p:cNvSpPr>
          <p:nvPr>
            <p:ph type="title"/>
          </p:nvPr>
        </p:nvSpPr>
        <p:spPr>
          <a:xfrm>
            <a:off x="0" y="0"/>
            <a:ext cx="12192000" cy="1019958"/>
          </a:xfrm>
          <a:prstGeom prst="rect">
            <a:avLst/>
          </a:prstGeom>
          <a:solidFill>
            <a:schemeClr val="accent1"/>
          </a:solidFill>
        </p:spPr>
        <p:txBody>
          <a:bodyPr lIns="540000" rIns="540000" anchor="ctr">
            <a:normAutofit/>
          </a:bodyPr>
          <a:lstStyle>
            <a:lvl1pPr>
              <a:lnSpc>
                <a:spcPct val="100000"/>
              </a:lnSpc>
              <a:defRPr sz="2000" b="1">
                <a:solidFill>
                  <a:schemeClr val="bg1"/>
                </a:solidFill>
                <a:latin typeface="+mn-l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4094026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A360B38-5D2A-344A-AB13-69DADA8886ED}"/>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arcador de fecha 3">
            <a:extLst>
              <a:ext uri="{FF2B5EF4-FFF2-40B4-BE49-F238E27FC236}">
                <a16:creationId xmlns:a16="http://schemas.microsoft.com/office/drawing/2014/main" id="{39FD3CFB-E1B4-0345-9013-AF6CF30FDDE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7" name="Marcador de pie de página 4">
            <a:extLst>
              <a:ext uri="{FF2B5EF4-FFF2-40B4-BE49-F238E27FC236}">
                <a16:creationId xmlns:a16="http://schemas.microsoft.com/office/drawing/2014/main" id="{26701CAB-D5F8-284D-91C6-CDD094BC6E94}"/>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8" name="Marcador de número de diapositiva 5">
            <a:extLst>
              <a:ext uri="{FF2B5EF4-FFF2-40B4-BE49-F238E27FC236}">
                <a16:creationId xmlns:a16="http://schemas.microsoft.com/office/drawing/2014/main" id="{6671AC8F-8997-F54A-A951-EA62F9E051FC}"/>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9" name="Imagen 8">
            <a:extLst>
              <a:ext uri="{FF2B5EF4-FFF2-40B4-BE49-F238E27FC236}">
                <a16:creationId xmlns:a16="http://schemas.microsoft.com/office/drawing/2014/main" id="{6D015986-0946-2449-9CA2-E4EF33550A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79760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05016-028F-0E42-8A8A-7BD2ECEA227B}"/>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3" name="Marcador de contenido 2">
            <a:extLst>
              <a:ext uri="{FF2B5EF4-FFF2-40B4-BE49-F238E27FC236}">
                <a16:creationId xmlns:a16="http://schemas.microsoft.com/office/drawing/2014/main" id="{8A6E0A90-E579-A248-9F2D-0394C02A782E}"/>
              </a:ext>
            </a:extLst>
          </p:cNvPr>
          <p:cNvSpPr>
            <a:spLocks noGrp="1"/>
          </p:cNvSpPr>
          <p:nvPr>
            <p:ph idx="1"/>
          </p:nvPr>
        </p:nvSpPr>
        <p:spPr>
          <a:xfrm>
            <a:off x="728980" y="987425"/>
            <a:ext cx="7068820"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39509E5F-D49C-4A4C-8803-DE33F83B4A14}"/>
              </a:ext>
            </a:extLst>
          </p:cNvPr>
          <p:cNvSpPr>
            <a:spLocks noGrp="1"/>
          </p:cNvSpPr>
          <p:nvPr>
            <p:ph type="body" sz="half" idx="2"/>
          </p:nvPr>
        </p:nvSpPr>
        <p:spPr>
          <a:xfrm>
            <a:off x="8259763" y="2057400"/>
            <a:ext cx="3932237" cy="3811588"/>
          </a:xfrm>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8" name="Rectángulo 7">
            <a:extLst>
              <a:ext uri="{FF2B5EF4-FFF2-40B4-BE49-F238E27FC236}">
                <a16:creationId xmlns:a16="http://schemas.microsoft.com/office/drawing/2014/main" id="{1CB5AC72-F4F2-F443-9142-B23CB27518D4}"/>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01AD09DB-A0FD-AC47-B54F-7F5B552E7C37}"/>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311586E-5AA4-B94E-881B-4C18FF1CB63F}"/>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926051FF-6462-BA4D-9CA3-BCEAC343D154}"/>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45DC9AC7-AE88-E04E-8F1C-CF3D1C5A6C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Tree>
    <p:extLst>
      <p:ext uri="{BB962C8B-B14F-4D97-AF65-F5344CB8AC3E}">
        <p14:creationId xmlns:p14="http://schemas.microsoft.com/office/powerpoint/2010/main" val="246531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729E89C-04AB-854C-948B-95598EBCB0BB}"/>
              </a:ext>
            </a:extLst>
          </p:cNvPr>
          <p:cNvSpPr>
            <a:spLocks noGrp="1"/>
          </p:cNvSpPr>
          <p:nvPr>
            <p:ph type="pic" idx="1"/>
          </p:nvPr>
        </p:nvSpPr>
        <p:spPr>
          <a:xfrm>
            <a:off x="0" y="1"/>
            <a:ext cx="9677400" cy="64839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_tradnl"/>
          </a:p>
        </p:txBody>
      </p:sp>
      <p:sp>
        <p:nvSpPr>
          <p:cNvPr id="8" name="Rectángulo 7">
            <a:extLst>
              <a:ext uri="{FF2B5EF4-FFF2-40B4-BE49-F238E27FC236}">
                <a16:creationId xmlns:a16="http://schemas.microsoft.com/office/drawing/2014/main" id="{4E0647A2-3F38-1A4F-BFB5-4425A36B2DDB}"/>
              </a:ext>
            </a:extLst>
          </p:cNvPr>
          <p:cNvSpPr/>
          <p:nvPr userDrawn="1"/>
        </p:nvSpPr>
        <p:spPr>
          <a:xfrm>
            <a:off x="0" y="6488430"/>
            <a:ext cx="12192000" cy="369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arcador de fecha 3">
            <a:extLst>
              <a:ext uri="{FF2B5EF4-FFF2-40B4-BE49-F238E27FC236}">
                <a16:creationId xmlns:a16="http://schemas.microsoft.com/office/drawing/2014/main" id="{89F75AFB-0005-C54C-A8B5-113574E8C8A1}"/>
              </a:ext>
            </a:extLst>
          </p:cNvPr>
          <p:cNvSpPr>
            <a:spLocks noGrp="1"/>
          </p:cNvSpPr>
          <p:nvPr>
            <p:ph type="dt" sz="half" idx="10"/>
          </p:nvPr>
        </p:nvSpPr>
        <p:spPr>
          <a:xfrm>
            <a:off x="137160" y="6488430"/>
            <a:ext cx="1183640" cy="365125"/>
          </a:xfrm>
          <a:prstGeom prst="rect">
            <a:avLst/>
          </a:prstGeom>
        </p:spPr>
        <p:txBody>
          <a:bodyPr/>
          <a:lstStyle>
            <a:lvl1pPr>
              <a:defRPr sz="1000">
                <a:solidFill>
                  <a:schemeClr val="tx1"/>
                </a:solidFill>
              </a:defRPr>
            </a:lvl1pPr>
          </a:lstStyle>
          <a:p>
            <a:r>
              <a:rPr lang="es-CL"/>
              <a:t>14-03-19</a:t>
            </a:r>
            <a:endParaRPr lang="es-ES_tradnl" dirty="0"/>
          </a:p>
        </p:txBody>
      </p:sp>
      <p:sp>
        <p:nvSpPr>
          <p:cNvPr id="10" name="Marcador de pie de página 4">
            <a:extLst>
              <a:ext uri="{FF2B5EF4-FFF2-40B4-BE49-F238E27FC236}">
                <a16:creationId xmlns:a16="http://schemas.microsoft.com/office/drawing/2014/main" id="{DEACFABE-C623-7140-8999-E9E6FD3110E6}"/>
              </a:ext>
            </a:extLst>
          </p:cNvPr>
          <p:cNvSpPr>
            <a:spLocks noGrp="1"/>
          </p:cNvSpPr>
          <p:nvPr>
            <p:ph type="ftr" sz="quarter" idx="11"/>
          </p:nvPr>
        </p:nvSpPr>
        <p:spPr>
          <a:xfrm>
            <a:off x="1625600" y="6488430"/>
            <a:ext cx="8859520" cy="365125"/>
          </a:xfrm>
          <a:prstGeom prst="rect">
            <a:avLst/>
          </a:prstGeom>
        </p:spPr>
        <p:txBody>
          <a:bodyPr/>
          <a:lstStyle>
            <a:lvl1pPr>
              <a:defRPr sz="800">
                <a:solidFill>
                  <a:schemeClr val="tx1"/>
                </a:solidFill>
              </a:defRPr>
            </a:lvl1pPr>
          </a:lstStyle>
          <a:p>
            <a:r>
              <a:rPr lang="es-ES_tradnl"/>
              <a:t>CONSORCIO / ESTRATEGIA "EL FUTURO DE NUESTROS BOSQUES" DE GUATEMALA</a:t>
            </a:r>
            <a:endParaRPr lang="es-ES_tradnl" dirty="0"/>
          </a:p>
        </p:txBody>
      </p:sp>
      <p:sp>
        <p:nvSpPr>
          <p:cNvPr id="11" name="Marcador de número de diapositiva 5">
            <a:extLst>
              <a:ext uri="{FF2B5EF4-FFF2-40B4-BE49-F238E27FC236}">
                <a16:creationId xmlns:a16="http://schemas.microsoft.com/office/drawing/2014/main" id="{694752E7-A626-D544-A649-511813B602D1}"/>
              </a:ext>
            </a:extLst>
          </p:cNvPr>
          <p:cNvSpPr>
            <a:spLocks noGrp="1"/>
          </p:cNvSpPr>
          <p:nvPr>
            <p:ph type="sldNum" sz="quarter" idx="12"/>
          </p:nvPr>
        </p:nvSpPr>
        <p:spPr>
          <a:xfrm>
            <a:off x="11033760" y="6488430"/>
            <a:ext cx="914400" cy="365125"/>
          </a:xfrm>
          <a:prstGeom prst="rect">
            <a:avLst/>
          </a:prstGeom>
        </p:spPr>
        <p:txBody>
          <a:bodyPr/>
          <a:lstStyle>
            <a:lvl1pPr>
              <a:defRPr sz="1100">
                <a:solidFill>
                  <a:schemeClr val="tx1"/>
                </a:solidFill>
              </a:defRPr>
            </a:lvl1pPr>
          </a:lstStyle>
          <a:p>
            <a:fld id="{E06C95C9-A9A9-B84A-92C4-5CE5C350A818}" type="slidenum">
              <a:rPr lang="es-ES_tradnl" smtClean="0"/>
              <a:pPr/>
              <a:t>‹Nº›</a:t>
            </a:fld>
            <a:endParaRPr lang="es-ES_tradnl" dirty="0"/>
          </a:p>
        </p:txBody>
      </p:sp>
      <p:pic>
        <p:nvPicPr>
          <p:cNvPr id="12" name="Imagen 11">
            <a:extLst>
              <a:ext uri="{FF2B5EF4-FFF2-40B4-BE49-F238E27FC236}">
                <a16:creationId xmlns:a16="http://schemas.microsoft.com/office/drawing/2014/main" id="{E78943E9-9248-F146-961E-38BC25B02D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1858" y="6488430"/>
            <a:ext cx="360547" cy="365125"/>
          </a:xfrm>
          <a:prstGeom prst="rect">
            <a:avLst/>
          </a:prstGeom>
        </p:spPr>
      </p:pic>
      <p:sp>
        <p:nvSpPr>
          <p:cNvPr id="13" name="Título 1">
            <a:extLst>
              <a:ext uri="{FF2B5EF4-FFF2-40B4-BE49-F238E27FC236}">
                <a16:creationId xmlns:a16="http://schemas.microsoft.com/office/drawing/2014/main" id="{59CB260A-98AC-F14D-A519-566B027F21DA}"/>
              </a:ext>
            </a:extLst>
          </p:cNvPr>
          <p:cNvSpPr>
            <a:spLocks noGrp="1"/>
          </p:cNvSpPr>
          <p:nvPr>
            <p:ph type="title"/>
          </p:nvPr>
        </p:nvSpPr>
        <p:spPr>
          <a:xfrm>
            <a:off x="8259763" y="987424"/>
            <a:ext cx="3932237" cy="1069975"/>
          </a:xfrm>
          <a:solidFill>
            <a:schemeClr val="accent1"/>
          </a:solidFill>
        </p:spPr>
        <p:txBody>
          <a:bodyPr lIns="180000" rIns="180000" anchor="ctr">
            <a:normAutofit/>
          </a:bodyPr>
          <a:lstStyle>
            <a:lvl1pPr algn="ctr">
              <a:lnSpc>
                <a:spcPct val="100000"/>
              </a:lnSpc>
              <a:defRPr sz="1800" b="1">
                <a:solidFill>
                  <a:schemeClr val="bg1"/>
                </a:solidFill>
                <a:latin typeface="+mn-lt"/>
              </a:defRPr>
            </a:lvl1pPr>
          </a:lstStyle>
          <a:p>
            <a:r>
              <a:rPr lang="es-ES"/>
              <a:t>Haga clic para modificar el estilo de título del patrón</a:t>
            </a:r>
            <a:endParaRPr lang="es-ES_tradnl" dirty="0"/>
          </a:p>
        </p:txBody>
      </p:sp>
      <p:sp>
        <p:nvSpPr>
          <p:cNvPr id="14" name="Marcador de texto 3">
            <a:extLst>
              <a:ext uri="{FF2B5EF4-FFF2-40B4-BE49-F238E27FC236}">
                <a16:creationId xmlns:a16="http://schemas.microsoft.com/office/drawing/2014/main" id="{C9B5FD3A-579A-6440-9912-4D72B01E2D4B}"/>
              </a:ext>
            </a:extLst>
          </p:cNvPr>
          <p:cNvSpPr>
            <a:spLocks noGrp="1"/>
          </p:cNvSpPr>
          <p:nvPr>
            <p:ph type="body" sz="half" idx="2"/>
          </p:nvPr>
        </p:nvSpPr>
        <p:spPr>
          <a:xfrm>
            <a:off x="8259763" y="2057400"/>
            <a:ext cx="3932237" cy="3811588"/>
          </a:xfrm>
          <a:solidFill>
            <a:schemeClr val="bg1"/>
          </a:solidFill>
        </p:spPr>
        <p:txBody>
          <a:bodyPr lIns="180000" tIns="180000" rIns="180000" bIns="180000">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288258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EF911E5-7C01-4848-8B87-62FDC2116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68E510EC-39D1-B944-8E65-F02D89427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C0CC745F-1828-6048-8100-F18D3786F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CL"/>
              <a:t>14-03-19</a:t>
            </a:r>
            <a:endParaRPr lang="es-ES_tradnl"/>
          </a:p>
        </p:txBody>
      </p:sp>
      <p:sp>
        <p:nvSpPr>
          <p:cNvPr id="5" name="Marcador de pie de página 4">
            <a:extLst>
              <a:ext uri="{FF2B5EF4-FFF2-40B4-BE49-F238E27FC236}">
                <a16:creationId xmlns:a16="http://schemas.microsoft.com/office/drawing/2014/main" id="{79762FD1-1517-B04C-B5A2-575884C85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a:t>CONSORCIO / ESTRATEGIA "EL FUTURO DE NUESTROS BOSQUES" DE GUATEMALA</a:t>
            </a:r>
          </a:p>
        </p:txBody>
      </p:sp>
      <p:sp>
        <p:nvSpPr>
          <p:cNvPr id="6" name="Marcador de número de diapositiva 5">
            <a:extLst>
              <a:ext uri="{FF2B5EF4-FFF2-40B4-BE49-F238E27FC236}">
                <a16:creationId xmlns:a16="http://schemas.microsoft.com/office/drawing/2014/main" id="{9F527BFF-9E57-0A46-8805-B6032731F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51729-C192-0243-97F5-F713D0FA4F0D}" type="slidenum">
              <a:rPr lang="es-ES_tradnl" smtClean="0"/>
              <a:t>‹Nº›</a:t>
            </a:fld>
            <a:endParaRPr lang="es-ES_tradnl"/>
          </a:p>
        </p:txBody>
      </p:sp>
    </p:spTree>
    <p:extLst>
      <p:ext uri="{BB962C8B-B14F-4D97-AF65-F5344CB8AC3E}">
        <p14:creationId xmlns:p14="http://schemas.microsoft.com/office/powerpoint/2010/main" val="1201066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3" Type="http://schemas.openxmlformats.org/officeDocument/2006/relationships/image" Target="../media/image49.png"/><Relationship Id="rId7" Type="http://schemas.microsoft.com/office/2007/relationships/hdphoto" Target="../media/hdphoto2.wdp"/><Relationship Id="rId12"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11" Type="http://schemas.microsoft.com/office/2007/relationships/hdphoto" Target="../media/hdphoto4.wdp"/><Relationship Id="rId5" Type="http://schemas.openxmlformats.org/officeDocument/2006/relationships/image" Target="../media/image50.png"/><Relationship Id="rId15" Type="http://schemas.openxmlformats.org/officeDocument/2006/relationships/image" Target="../media/image56.png"/><Relationship Id="rId10" Type="http://schemas.openxmlformats.org/officeDocument/2006/relationships/image" Target="../media/image53.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3" Type="http://schemas.openxmlformats.org/officeDocument/2006/relationships/image" Target="../media/image50.png"/><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microsoft.com/office/2007/relationships/hdphoto" Target="../media/hdphoto2.wdp"/><Relationship Id="rId10" Type="http://schemas.openxmlformats.org/officeDocument/2006/relationships/image" Target="../media/image54.png"/><Relationship Id="rId4" Type="http://schemas.openxmlformats.org/officeDocument/2006/relationships/image" Target="../media/image51.png"/><Relationship Id="rId9" Type="http://schemas.microsoft.com/office/2007/relationships/hdphoto" Target="../media/hdphoto4.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4.jp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3.jpeg"/><Relationship Id="rId5" Type="http://schemas.microsoft.com/office/2007/relationships/hdphoto" Target="../media/hdphoto7.wdp"/><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20FBC-5C20-2D4E-84F5-08037E47B802}"/>
              </a:ext>
            </a:extLst>
          </p:cNvPr>
          <p:cNvSpPr>
            <a:spLocks noGrp="1"/>
          </p:cNvSpPr>
          <p:nvPr>
            <p:ph type="ctrTitle"/>
          </p:nvPr>
        </p:nvSpPr>
        <p:spPr/>
        <p:txBody>
          <a:bodyPr>
            <a:normAutofit/>
          </a:bodyPr>
          <a:lstStyle/>
          <a:p>
            <a:r>
              <a:rPr lang="es-ES_tradnl" sz="2400" dirty="0"/>
              <a:t>PLAN DE TRABAJO PARA LA CONSTRUCCION DEL MAPA DE DINAMICA FORESTAL 2006 - 2016</a:t>
            </a:r>
          </a:p>
        </p:txBody>
      </p:sp>
      <p:sp>
        <p:nvSpPr>
          <p:cNvPr id="4" name="Rectángulo 3">
            <a:extLst>
              <a:ext uri="{FF2B5EF4-FFF2-40B4-BE49-F238E27FC236}">
                <a16:creationId xmlns:a16="http://schemas.microsoft.com/office/drawing/2014/main" id="{B28BF4F1-ACED-DA44-82A2-6DAC76A9E096}"/>
              </a:ext>
            </a:extLst>
          </p:cNvPr>
          <p:cNvSpPr/>
          <p:nvPr/>
        </p:nvSpPr>
        <p:spPr>
          <a:xfrm>
            <a:off x="-1" y="1673784"/>
            <a:ext cx="2869251" cy="1877437"/>
          </a:xfrm>
          <a:prstGeom prst="rect">
            <a:avLst/>
          </a:prstGeom>
        </p:spPr>
        <p:txBody>
          <a:bodyPr wrap="square">
            <a:spAutoFit/>
          </a:bodyPr>
          <a:lstStyle/>
          <a:p>
            <a:pPr algn="r"/>
            <a:r>
              <a:rPr lang="es-ES_tradnl" sz="1600" b="1" dirty="0">
                <a:solidFill>
                  <a:schemeClr val="bg1"/>
                </a:solidFill>
              </a:rPr>
              <a:t>PROPUESTA PARA LA CONSTRUCCIÓN DE LOS DATOS DE ACTIVIDAD DEL NIVEL DE REFERENCIA</a:t>
            </a:r>
          </a:p>
          <a:p>
            <a:pPr algn="r">
              <a:spcBef>
                <a:spcPts val="600"/>
              </a:spcBef>
              <a:spcAft>
                <a:spcPts val="1200"/>
              </a:spcAft>
            </a:pPr>
            <a:endParaRPr lang="es-ES_tradnl" sz="1600" b="1" dirty="0">
              <a:solidFill>
                <a:schemeClr val="bg1"/>
              </a:solidFill>
            </a:endParaRPr>
          </a:p>
          <a:p>
            <a:pPr algn="r">
              <a:spcBef>
                <a:spcPts val="600"/>
              </a:spcBef>
              <a:spcAft>
                <a:spcPts val="1200"/>
              </a:spcAft>
            </a:pPr>
            <a:r>
              <a:rPr lang="es-ES_tradnl" sz="1600" b="1" dirty="0">
                <a:solidFill>
                  <a:schemeClr val="bg1"/>
                </a:solidFill>
              </a:rPr>
              <a:t>Guatemala</a:t>
            </a:r>
            <a:endParaRPr lang="es-ES_tradnl" sz="1400" b="1" dirty="0">
              <a:solidFill>
                <a:schemeClr val="bg1"/>
              </a:solidFill>
            </a:endParaRPr>
          </a:p>
        </p:txBody>
      </p:sp>
      <p:sp>
        <p:nvSpPr>
          <p:cNvPr id="5" name="Rectángulo 4">
            <a:extLst>
              <a:ext uri="{FF2B5EF4-FFF2-40B4-BE49-F238E27FC236}">
                <a16:creationId xmlns:a16="http://schemas.microsoft.com/office/drawing/2014/main" id="{2E09B0E8-1BF9-8842-8BEC-DE89116032B7}"/>
              </a:ext>
            </a:extLst>
          </p:cNvPr>
          <p:cNvSpPr/>
          <p:nvPr/>
        </p:nvSpPr>
        <p:spPr>
          <a:xfrm>
            <a:off x="43986" y="5141030"/>
            <a:ext cx="2825265" cy="246221"/>
          </a:xfrm>
          <a:prstGeom prst="rect">
            <a:avLst/>
          </a:prstGeom>
        </p:spPr>
        <p:txBody>
          <a:bodyPr wrap="square">
            <a:spAutoFit/>
          </a:bodyPr>
          <a:lstStyle/>
          <a:p>
            <a:pPr algn="ctr"/>
            <a:r>
              <a:rPr lang="es-CL" sz="1000" dirty="0"/>
              <a:t>Ciudad de Guatemala. 07 FEBRERO 2020</a:t>
            </a:r>
          </a:p>
        </p:txBody>
      </p:sp>
      <p:sp>
        <p:nvSpPr>
          <p:cNvPr id="6" name="Rectángulo 5">
            <a:extLst>
              <a:ext uri="{FF2B5EF4-FFF2-40B4-BE49-F238E27FC236}">
                <a16:creationId xmlns:a16="http://schemas.microsoft.com/office/drawing/2014/main" id="{7EB4DF14-A448-9E4D-8D2D-4FF99C670592}"/>
              </a:ext>
            </a:extLst>
          </p:cNvPr>
          <p:cNvSpPr/>
          <p:nvPr/>
        </p:nvSpPr>
        <p:spPr>
          <a:xfrm>
            <a:off x="2865620" y="5129057"/>
            <a:ext cx="9282394" cy="307777"/>
          </a:xfrm>
          <a:prstGeom prst="rect">
            <a:avLst/>
          </a:prstGeom>
        </p:spPr>
        <p:txBody>
          <a:bodyPr wrap="square">
            <a:spAutoFit/>
          </a:bodyPr>
          <a:lstStyle/>
          <a:p>
            <a:pPr algn="ctr"/>
            <a:r>
              <a:rPr lang="es-CL" sz="1400" b="1" dirty="0"/>
              <a:t>Expositor: </a:t>
            </a:r>
            <a:r>
              <a:rPr lang="es-CL" sz="1400" dirty="0"/>
              <a:t>Efraín Duarte, Componente MRV</a:t>
            </a:r>
            <a:endParaRPr lang="es-ES" sz="1400" dirty="0"/>
          </a:p>
        </p:txBody>
      </p:sp>
    </p:spTree>
    <p:extLst>
      <p:ext uri="{BB962C8B-B14F-4D97-AF65-F5344CB8AC3E}">
        <p14:creationId xmlns:p14="http://schemas.microsoft.com/office/powerpoint/2010/main" val="335791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622400A-0F47-48CB-95F3-3C9D73137926}"/>
              </a:ext>
            </a:extLst>
          </p:cNvPr>
          <p:cNvPicPr>
            <a:picLocks noChangeAspect="1"/>
          </p:cNvPicPr>
          <p:nvPr/>
        </p:nvPicPr>
        <p:blipFill rotWithShape="1">
          <a:blip r:embed="rId2"/>
          <a:srcRect t="16790"/>
          <a:stretch/>
        </p:blipFill>
        <p:spPr>
          <a:xfrm>
            <a:off x="-1" y="1024129"/>
            <a:ext cx="12192001" cy="4954644"/>
          </a:xfrm>
          <a:prstGeom prst="rect">
            <a:avLst/>
          </a:prstGeom>
        </p:spPr>
      </p:pic>
      <p:pic>
        <p:nvPicPr>
          <p:cNvPr id="4" name="Imagen 3">
            <a:extLst>
              <a:ext uri="{FF2B5EF4-FFF2-40B4-BE49-F238E27FC236}">
                <a16:creationId xmlns:a16="http://schemas.microsoft.com/office/drawing/2014/main" id="{0597B294-7EDD-4FE9-90D1-A8ADCD88C49F}"/>
              </a:ext>
            </a:extLst>
          </p:cNvPr>
          <p:cNvPicPr>
            <a:picLocks noChangeAspect="1"/>
          </p:cNvPicPr>
          <p:nvPr/>
        </p:nvPicPr>
        <p:blipFill rotWithShape="1">
          <a:blip r:embed="rId3"/>
          <a:srcRect b="83090"/>
          <a:stretch/>
        </p:blipFill>
        <p:spPr>
          <a:xfrm>
            <a:off x="-1" y="1"/>
            <a:ext cx="12192001" cy="1024128"/>
          </a:xfrm>
          <a:prstGeom prst="rect">
            <a:avLst/>
          </a:prstGeom>
        </p:spPr>
      </p:pic>
      <p:sp>
        <p:nvSpPr>
          <p:cNvPr id="5" name="Rectángulo 4">
            <a:extLst>
              <a:ext uri="{FF2B5EF4-FFF2-40B4-BE49-F238E27FC236}">
                <a16:creationId xmlns:a16="http://schemas.microsoft.com/office/drawing/2014/main" id="{F34CE586-C97F-4A9A-B4DC-3EC5FD160858}"/>
              </a:ext>
            </a:extLst>
          </p:cNvPr>
          <p:cNvSpPr/>
          <p:nvPr/>
        </p:nvSpPr>
        <p:spPr>
          <a:xfrm>
            <a:off x="2242279" y="3087909"/>
            <a:ext cx="1837850" cy="138775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 name="Imagen 2">
            <a:extLst>
              <a:ext uri="{FF2B5EF4-FFF2-40B4-BE49-F238E27FC236}">
                <a16:creationId xmlns:a16="http://schemas.microsoft.com/office/drawing/2014/main" id="{0C9A7025-29E0-453C-82F4-EB7BC9ADF7EA}"/>
              </a:ext>
            </a:extLst>
          </p:cNvPr>
          <p:cNvPicPr>
            <a:picLocks noChangeAspect="1"/>
          </p:cNvPicPr>
          <p:nvPr/>
        </p:nvPicPr>
        <p:blipFill>
          <a:blip r:embed="rId4"/>
          <a:stretch>
            <a:fillRect/>
          </a:stretch>
        </p:blipFill>
        <p:spPr>
          <a:xfrm>
            <a:off x="0" y="2402548"/>
            <a:ext cx="12192000" cy="4829169"/>
          </a:xfrm>
          <a:prstGeom prst="rect">
            <a:avLst/>
          </a:prstGeom>
        </p:spPr>
      </p:pic>
      <p:pic>
        <p:nvPicPr>
          <p:cNvPr id="8" name="Imagen 7">
            <a:extLst>
              <a:ext uri="{FF2B5EF4-FFF2-40B4-BE49-F238E27FC236}">
                <a16:creationId xmlns:a16="http://schemas.microsoft.com/office/drawing/2014/main" id="{96E17D5C-D543-4EE8-AA42-C19AE0C0CDE6}"/>
              </a:ext>
            </a:extLst>
          </p:cNvPr>
          <p:cNvPicPr>
            <a:picLocks noChangeAspect="1"/>
          </p:cNvPicPr>
          <p:nvPr/>
        </p:nvPicPr>
        <p:blipFill>
          <a:blip r:embed="rId5"/>
          <a:stretch>
            <a:fillRect/>
          </a:stretch>
        </p:blipFill>
        <p:spPr>
          <a:xfrm>
            <a:off x="4170202" y="5099901"/>
            <a:ext cx="1778111" cy="1953326"/>
          </a:xfrm>
          <a:prstGeom prst="rect">
            <a:avLst/>
          </a:prstGeom>
        </p:spPr>
      </p:pic>
      <p:sp>
        <p:nvSpPr>
          <p:cNvPr id="10" name="Rectángulo 9">
            <a:extLst>
              <a:ext uri="{FF2B5EF4-FFF2-40B4-BE49-F238E27FC236}">
                <a16:creationId xmlns:a16="http://schemas.microsoft.com/office/drawing/2014/main" id="{0F4C1118-D0D7-462E-A9D4-8BD1378321F4}"/>
              </a:ext>
            </a:extLst>
          </p:cNvPr>
          <p:cNvSpPr/>
          <p:nvPr/>
        </p:nvSpPr>
        <p:spPr>
          <a:xfrm>
            <a:off x="2262747" y="5050578"/>
            <a:ext cx="1778110" cy="202188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818498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B5779C-AA3B-4326-8D6F-FFD30A511E28}"/>
              </a:ext>
            </a:extLst>
          </p:cNvPr>
          <p:cNvPicPr>
            <a:picLocks noChangeAspect="1"/>
          </p:cNvPicPr>
          <p:nvPr/>
        </p:nvPicPr>
        <p:blipFill>
          <a:blip r:embed="rId2"/>
          <a:stretch>
            <a:fillRect/>
          </a:stretch>
        </p:blipFill>
        <p:spPr>
          <a:xfrm>
            <a:off x="-1" y="1024128"/>
            <a:ext cx="12192000" cy="4809744"/>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4098926" y="2993176"/>
            <a:ext cx="1837850" cy="126492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Imagen 3">
            <a:extLst>
              <a:ext uri="{FF2B5EF4-FFF2-40B4-BE49-F238E27FC236}">
                <a16:creationId xmlns:a16="http://schemas.microsoft.com/office/drawing/2014/main" id="{0597B294-7EDD-4FE9-90D1-A8ADCD88C49F}"/>
              </a:ext>
            </a:extLst>
          </p:cNvPr>
          <p:cNvPicPr>
            <a:picLocks noChangeAspect="1"/>
          </p:cNvPicPr>
          <p:nvPr/>
        </p:nvPicPr>
        <p:blipFill rotWithShape="1">
          <a:blip r:embed="rId3"/>
          <a:srcRect b="83090"/>
          <a:stretch/>
        </p:blipFill>
        <p:spPr>
          <a:xfrm>
            <a:off x="-1" y="1"/>
            <a:ext cx="12192001" cy="1024128"/>
          </a:xfrm>
          <a:prstGeom prst="rect">
            <a:avLst/>
          </a:prstGeom>
        </p:spPr>
      </p:pic>
    </p:spTree>
    <p:extLst>
      <p:ext uri="{BB962C8B-B14F-4D97-AF65-F5344CB8AC3E}">
        <p14:creationId xmlns:p14="http://schemas.microsoft.com/office/powerpoint/2010/main" val="143605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3157230" y="442619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407299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1464907" y="444137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6369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6400801" y="4568687"/>
            <a:ext cx="1390260" cy="156152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79410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6197654-D1D5-422C-9763-F67EB4E54D86}"/>
              </a:ext>
            </a:extLst>
          </p:cNvPr>
          <p:cNvPicPr>
            <a:picLocks noChangeAspect="1"/>
          </p:cNvPicPr>
          <p:nvPr/>
        </p:nvPicPr>
        <p:blipFill rotWithShape="1">
          <a:blip r:embed="rId2"/>
          <a:srcRect t="7396" r="62948" b="4442"/>
          <a:stretch/>
        </p:blipFill>
        <p:spPr>
          <a:xfrm>
            <a:off x="0" y="573206"/>
            <a:ext cx="4517409" cy="5909481"/>
          </a:xfrm>
          <a:prstGeom prst="rect">
            <a:avLst/>
          </a:prstGeom>
        </p:spPr>
      </p:pic>
      <p:pic>
        <p:nvPicPr>
          <p:cNvPr id="3" name="Imagen 2">
            <a:extLst>
              <a:ext uri="{FF2B5EF4-FFF2-40B4-BE49-F238E27FC236}">
                <a16:creationId xmlns:a16="http://schemas.microsoft.com/office/drawing/2014/main" id="{7E14DCC4-EFD8-4690-A46C-52FB683DEEFD}"/>
              </a:ext>
            </a:extLst>
          </p:cNvPr>
          <p:cNvPicPr>
            <a:picLocks noChangeAspect="1"/>
          </p:cNvPicPr>
          <p:nvPr/>
        </p:nvPicPr>
        <p:blipFill rotWithShape="1">
          <a:blip r:embed="rId2"/>
          <a:srcRect l="68173" t="12282" r="1378" b="15844"/>
          <a:stretch/>
        </p:blipFill>
        <p:spPr>
          <a:xfrm>
            <a:off x="4517409" y="900752"/>
            <a:ext cx="3712191" cy="4817660"/>
          </a:xfrm>
          <a:prstGeom prst="rect">
            <a:avLst/>
          </a:prstGeom>
        </p:spPr>
      </p:pic>
      <p:pic>
        <p:nvPicPr>
          <p:cNvPr id="4" name="Imagen 3">
            <a:extLst>
              <a:ext uri="{FF2B5EF4-FFF2-40B4-BE49-F238E27FC236}">
                <a16:creationId xmlns:a16="http://schemas.microsoft.com/office/drawing/2014/main" id="{1FD80236-BDB5-4BE0-977F-4A23A5F7C6D0}"/>
              </a:ext>
            </a:extLst>
          </p:cNvPr>
          <p:cNvPicPr>
            <a:picLocks noChangeAspect="1"/>
          </p:cNvPicPr>
          <p:nvPr/>
        </p:nvPicPr>
        <p:blipFill rotWithShape="1">
          <a:blip r:embed="rId2"/>
          <a:srcRect l="33471" r="34738" b="92605"/>
          <a:stretch/>
        </p:blipFill>
        <p:spPr>
          <a:xfrm>
            <a:off x="320722" y="127469"/>
            <a:ext cx="3875964" cy="495687"/>
          </a:xfrm>
          <a:prstGeom prst="rect">
            <a:avLst/>
          </a:prstGeom>
        </p:spPr>
      </p:pic>
    </p:spTree>
    <p:extLst>
      <p:ext uri="{BB962C8B-B14F-4D97-AF65-F5344CB8AC3E}">
        <p14:creationId xmlns:p14="http://schemas.microsoft.com/office/powerpoint/2010/main" val="149899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67616C9-F7EB-4CBA-8EB7-B434BAFC4919}"/>
              </a:ext>
            </a:extLst>
          </p:cNvPr>
          <p:cNvPicPr>
            <a:picLocks noChangeAspect="1"/>
          </p:cNvPicPr>
          <p:nvPr/>
        </p:nvPicPr>
        <p:blipFill rotWithShape="1">
          <a:blip r:embed="rId2"/>
          <a:srcRect t="6965" r="52204" b="6069"/>
          <a:stretch/>
        </p:blipFill>
        <p:spPr>
          <a:xfrm>
            <a:off x="166857" y="477672"/>
            <a:ext cx="4637155" cy="5964071"/>
          </a:xfrm>
          <a:prstGeom prst="rect">
            <a:avLst/>
          </a:prstGeom>
        </p:spPr>
      </p:pic>
      <p:pic>
        <p:nvPicPr>
          <p:cNvPr id="6" name="Imagen 5">
            <a:extLst>
              <a:ext uri="{FF2B5EF4-FFF2-40B4-BE49-F238E27FC236}">
                <a16:creationId xmlns:a16="http://schemas.microsoft.com/office/drawing/2014/main" id="{8E4FBB1C-6019-4E53-B7A6-92EF5F18CA98}"/>
              </a:ext>
            </a:extLst>
          </p:cNvPr>
          <p:cNvPicPr>
            <a:picLocks noChangeAspect="1"/>
          </p:cNvPicPr>
          <p:nvPr/>
        </p:nvPicPr>
        <p:blipFill rotWithShape="1">
          <a:blip r:embed="rId2"/>
          <a:srcRect l="37668" r="10003" b="95422"/>
          <a:stretch/>
        </p:blipFill>
        <p:spPr>
          <a:xfrm>
            <a:off x="166857" y="129551"/>
            <a:ext cx="4637155" cy="286706"/>
          </a:xfrm>
          <a:prstGeom prst="rect">
            <a:avLst/>
          </a:prstGeom>
        </p:spPr>
      </p:pic>
      <p:pic>
        <p:nvPicPr>
          <p:cNvPr id="7" name="Imagen 6">
            <a:extLst>
              <a:ext uri="{FF2B5EF4-FFF2-40B4-BE49-F238E27FC236}">
                <a16:creationId xmlns:a16="http://schemas.microsoft.com/office/drawing/2014/main" id="{6B6C37B1-0463-47F4-A0B4-E65284ED228A}"/>
              </a:ext>
            </a:extLst>
          </p:cNvPr>
          <p:cNvPicPr>
            <a:picLocks noChangeAspect="1"/>
          </p:cNvPicPr>
          <p:nvPr/>
        </p:nvPicPr>
        <p:blipFill>
          <a:blip r:embed="rId3"/>
          <a:stretch>
            <a:fillRect/>
          </a:stretch>
        </p:blipFill>
        <p:spPr>
          <a:xfrm>
            <a:off x="4961235" y="129551"/>
            <a:ext cx="4048509" cy="6312192"/>
          </a:xfrm>
          <a:prstGeom prst="rect">
            <a:avLst/>
          </a:prstGeom>
        </p:spPr>
      </p:pic>
    </p:spTree>
    <p:extLst>
      <p:ext uri="{BB962C8B-B14F-4D97-AF65-F5344CB8AC3E}">
        <p14:creationId xmlns:p14="http://schemas.microsoft.com/office/powerpoint/2010/main" val="287522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Guatemala en la CMNUCC en la actualidad</a:t>
            </a:r>
          </a:p>
        </p:txBody>
      </p:sp>
      <p:pic>
        <p:nvPicPr>
          <p:cNvPr id="4" name="Imagen 3">
            <a:extLst>
              <a:ext uri="{FF2B5EF4-FFF2-40B4-BE49-F238E27FC236}">
                <a16:creationId xmlns:a16="http://schemas.microsoft.com/office/drawing/2014/main" id="{8934D2E0-F46D-4248-986F-67741F081C98}"/>
              </a:ext>
            </a:extLst>
          </p:cNvPr>
          <p:cNvPicPr>
            <a:picLocks noChangeAspect="1"/>
          </p:cNvPicPr>
          <p:nvPr/>
        </p:nvPicPr>
        <p:blipFill>
          <a:blip r:embed="rId2"/>
          <a:stretch>
            <a:fillRect/>
          </a:stretch>
        </p:blipFill>
        <p:spPr>
          <a:xfrm>
            <a:off x="628650" y="1921608"/>
            <a:ext cx="10934700" cy="4391025"/>
          </a:xfrm>
          <a:prstGeom prst="rect">
            <a:avLst/>
          </a:prstGeom>
        </p:spPr>
      </p:pic>
      <p:sp>
        <p:nvSpPr>
          <p:cNvPr id="5" name="Flecha: a la derecha 4">
            <a:extLst>
              <a:ext uri="{FF2B5EF4-FFF2-40B4-BE49-F238E27FC236}">
                <a16:creationId xmlns:a16="http://schemas.microsoft.com/office/drawing/2014/main" id="{C21745AE-DF11-467B-B47D-90367BCC772A}"/>
              </a:ext>
            </a:extLst>
          </p:cNvPr>
          <p:cNvSpPr/>
          <p:nvPr/>
        </p:nvSpPr>
        <p:spPr>
          <a:xfrm rot="10800000">
            <a:off x="1538787" y="5756987"/>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Flecha: a la derecha 7">
            <a:extLst>
              <a:ext uri="{FF2B5EF4-FFF2-40B4-BE49-F238E27FC236}">
                <a16:creationId xmlns:a16="http://schemas.microsoft.com/office/drawing/2014/main" id="{950B63E4-F108-4EA6-A265-671A8D5572A2}"/>
              </a:ext>
            </a:extLst>
          </p:cNvPr>
          <p:cNvSpPr/>
          <p:nvPr/>
        </p:nvSpPr>
        <p:spPr>
          <a:xfrm rot="10800000">
            <a:off x="4406395" y="520026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Flecha: a la derecha 8">
            <a:extLst>
              <a:ext uri="{FF2B5EF4-FFF2-40B4-BE49-F238E27FC236}">
                <a16:creationId xmlns:a16="http://schemas.microsoft.com/office/drawing/2014/main" id="{4FD004E7-001F-4A33-9EBE-D4BB4B89A1E2}"/>
              </a:ext>
            </a:extLst>
          </p:cNvPr>
          <p:cNvSpPr/>
          <p:nvPr/>
        </p:nvSpPr>
        <p:spPr>
          <a:xfrm rot="10800000">
            <a:off x="7214910" y="5960705"/>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Flecha: a la derecha 9">
            <a:extLst>
              <a:ext uri="{FF2B5EF4-FFF2-40B4-BE49-F238E27FC236}">
                <a16:creationId xmlns:a16="http://schemas.microsoft.com/office/drawing/2014/main" id="{465DEB0B-2C08-43DD-8F49-2E0CD93C7E32}"/>
              </a:ext>
            </a:extLst>
          </p:cNvPr>
          <p:cNvSpPr/>
          <p:nvPr/>
        </p:nvSpPr>
        <p:spPr>
          <a:xfrm rot="10800000">
            <a:off x="1289208" y="4295191"/>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Flecha: a la derecha 10">
            <a:extLst>
              <a:ext uri="{FF2B5EF4-FFF2-40B4-BE49-F238E27FC236}">
                <a16:creationId xmlns:a16="http://schemas.microsoft.com/office/drawing/2014/main" id="{E5D078C0-76C7-48EB-8413-815CCB276DB6}"/>
              </a:ext>
            </a:extLst>
          </p:cNvPr>
          <p:cNvSpPr/>
          <p:nvPr/>
        </p:nvSpPr>
        <p:spPr>
          <a:xfrm rot="10800000">
            <a:off x="7412984" y="5396204"/>
            <a:ext cx="396149" cy="1026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C8BB05D8-191E-44BC-936D-99017CE7CADC}"/>
              </a:ext>
            </a:extLst>
          </p:cNvPr>
          <p:cNvSpPr/>
          <p:nvPr/>
        </p:nvSpPr>
        <p:spPr>
          <a:xfrm>
            <a:off x="10847449" y="6563403"/>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98595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5" name="Imagen 4">
            <a:extLst>
              <a:ext uri="{FF2B5EF4-FFF2-40B4-BE49-F238E27FC236}">
                <a16:creationId xmlns:a16="http://schemas.microsoft.com/office/drawing/2014/main" id="{10E2754A-C581-408A-9B41-4E816563C0E6}"/>
              </a:ext>
            </a:extLst>
          </p:cNvPr>
          <p:cNvPicPr>
            <a:picLocks noChangeAspect="1"/>
          </p:cNvPicPr>
          <p:nvPr/>
        </p:nvPicPr>
        <p:blipFill>
          <a:blip r:embed="rId2"/>
          <a:stretch>
            <a:fillRect/>
          </a:stretch>
        </p:blipFill>
        <p:spPr>
          <a:xfrm>
            <a:off x="1317227" y="1670838"/>
            <a:ext cx="9299839" cy="5187161"/>
          </a:xfrm>
          <a:prstGeom prst="rect">
            <a:avLst/>
          </a:prstGeom>
        </p:spPr>
      </p:pic>
      <p:sp>
        <p:nvSpPr>
          <p:cNvPr id="6" name="Rectángulo 5">
            <a:extLst>
              <a:ext uri="{FF2B5EF4-FFF2-40B4-BE49-F238E27FC236}">
                <a16:creationId xmlns:a16="http://schemas.microsoft.com/office/drawing/2014/main" id="{9E98CC5D-E4D4-4D46-BDB1-653B1D56A3C5}"/>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260778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SOBRE LA ACTUALIZACION DEL NREF</a:t>
            </a:r>
          </a:p>
        </p:txBody>
      </p:sp>
      <p:sp>
        <p:nvSpPr>
          <p:cNvPr id="2" name="CuadroTexto 1"/>
          <p:cNvSpPr txBox="1"/>
          <p:nvPr/>
        </p:nvSpPr>
        <p:spPr>
          <a:xfrm>
            <a:off x="232501" y="1270728"/>
            <a:ext cx="11726998" cy="400110"/>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Países vecinos en la CMNUCC en la actualidad</a:t>
            </a:r>
          </a:p>
        </p:txBody>
      </p:sp>
      <p:pic>
        <p:nvPicPr>
          <p:cNvPr id="4" name="Imagen 3">
            <a:extLst>
              <a:ext uri="{FF2B5EF4-FFF2-40B4-BE49-F238E27FC236}">
                <a16:creationId xmlns:a16="http://schemas.microsoft.com/office/drawing/2014/main" id="{D05A73BE-60FA-41BF-B11B-C5461FADD26F}"/>
              </a:ext>
            </a:extLst>
          </p:cNvPr>
          <p:cNvPicPr>
            <a:picLocks noChangeAspect="1"/>
          </p:cNvPicPr>
          <p:nvPr/>
        </p:nvPicPr>
        <p:blipFill>
          <a:blip r:embed="rId2"/>
          <a:stretch>
            <a:fillRect/>
          </a:stretch>
        </p:blipFill>
        <p:spPr>
          <a:xfrm>
            <a:off x="232501" y="1670838"/>
            <a:ext cx="11572875" cy="4772025"/>
          </a:xfrm>
          <a:prstGeom prst="rect">
            <a:avLst/>
          </a:prstGeom>
        </p:spPr>
      </p:pic>
      <p:sp>
        <p:nvSpPr>
          <p:cNvPr id="6" name="Rectángulo 5">
            <a:extLst>
              <a:ext uri="{FF2B5EF4-FFF2-40B4-BE49-F238E27FC236}">
                <a16:creationId xmlns:a16="http://schemas.microsoft.com/office/drawing/2014/main" id="{45A20796-EBC0-4390-8FB9-8F51EB764BAE}"/>
              </a:ext>
            </a:extLst>
          </p:cNvPr>
          <p:cNvSpPr/>
          <p:nvPr/>
        </p:nvSpPr>
        <p:spPr>
          <a:xfrm>
            <a:off x="10760198" y="6219034"/>
            <a:ext cx="1431802" cy="253916"/>
          </a:xfrm>
          <a:prstGeom prst="rect">
            <a:avLst/>
          </a:prstGeom>
        </p:spPr>
        <p:txBody>
          <a:bodyPr wrap="none">
            <a:spAutoFit/>
          </a:bodyPr>
          <a:lstStyle/>
          <a:p>
            <a:r>
              <a:rPr lang="es-CL" sz="1050" i="1" dirty="0"/>
              <a:t>Fuente: redd.unfccc.int</a:t>
            </a:r>
          </a:p>
        </p:txBody>
      </p:sp>
    </p:spTree>
    <p:extLst>
      <p:ext uri="{BB962C8B-B14F-4D97-AF65-F5344CB8AC3E}">
        <p14:creationId xmlns:p14="http://schemas.microsoft.com/office/powerpoint/2010/main" val="164845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B3E0B48-0F1F-4F42-A856-0DECD9613353}"/>
              </a:ext>
            </a:extLst>
          </p:cNvPr>
          <p:cNvSpPr/>
          <p:nvPr/>
        </p:nvSpPr>
        <p:spPr>
          <a:xfrm>
            <a:off x="0" y="0"/>
            <a:ext cx="12192000" cy="64884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Marcador de posición de imagen 12">
            <a:extLst>
              <a:ext uri="{FF2B5EF4-FFF2-40B4-BE49-F238E27FC236}">
                <a16:creationId xmlns:a16="http://schemas.microsoft.com/office/drawing/2014/main" id="{68D58988-29B7-4B4C-B626-D6A8A5C9A676}"/>
              </a:ext>
            </a:extLst>
          </p:cNvPr>
          <p:cNvPicPr>
            <a:picLocks noGrp="1" noChangeAspect="1"/>
          </p:cNvPicPr>
          <p:nvPr>
            <p:ph type="pic" idx="1"/>
          </p:nvPr>
        </p:nvPicPr>
        <p:blipFill>
          <a:blip r:embed="rId2"/>
          <a:srcRect l="1724" r="1724"/>
          <a:stretch>
            <a:fillRect/>
          </a:stretch>
        </p:blipFill>
        <p:spPr/>
      </p:pic>
      <p:sp>
        <p:nvSpPr>
          <p:cNvPr id="3" name="Marcador de pie de página 2">
            <a:extLst>
              <a:ext uri="{FF2B5EF4-FFF2-40B4-BE49-F238E27FC236}">
                <a16:creationId xmlns:a16="http://schemas.microsoft.com/office/drawing/2014/main" id="{15A6371D-4C10-DE43-B3BC-50AB997C79B4}"/>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4" name="Marcador de número de diapositiva 3">
            <a:extLst>
              <a:ext uri="{FF2B5EF4-FFF2-40B4-BE49-F238E27FC236}">
                <a16:creationId xmlns:a16="http://schemas.microsoft.com/office/drawing/2014/main" id="{77223CE8-146A-9E43-B7C7-225FC96AC9E0}"/>
              </a:ext>
            </a:extLst>
          </p:cNvPr>
          <p:cNvSpPr>
            <a:spLocks noGrp="1"/>
          </p:cNvSpPr>
          <p:nvPr>
            <p:ph type="sldNum" sz="quarter" idx="12"/>
          </p:nvPr>
        </p:nvSpPr>
        <p:spPr/>
        <p:txBody>
          <a:bodyPr/>
          <a:lstStyle/>
          <a:p>
            <a:fld id="{E06C95C9-A9A9-B84A-92C4-5CE5C350A818}" type="slidenum">
              <a:rPr lang="es-ES_tradnl" smtClean="0"/>
              <a:pPr/>
              <a:t>2</a:t>
            </a:fld>
            <a:endParaRPr lang="es-ES_tradnl" dirty="0"/>
          </a:p>
        </p:txBody>
      </p:sp>
      <p:sp>
        <p:nvSpPr>
          <p:cNvPr id="5" name="Título 4">
            <a:extLst>
              <a:ext uri="{FF2B5EF4-FFF2-40B4-BE49-F238E27FC236}">
                <a16:creationId xmlns:a16="http://schemas.microsoft.com/office/drawing/2014/main" id="{F1350566-8483-3346-831B-67DCD9EE4553}"/>
              </a:ext>
            </a:extLst>
          </p:cNvPr>
          <p:cNvSpPr>
            <a:spLocks noGrp="1"/>
          </p:cNvSpPr>
          <p:nvPr>
            <p:ph type="title"/>
          </p:nvPr>
        </p:nvSpPr>
        <p:spPr>
          <a:xfrm>
            <a:off x="6010275" y="17145"/>
            <a:ext cx="6181725" cy="704850"/>
          </a:xfrm>
        </p:spPr>
        <p:txBody>
          <a:bodyPr/>
          <a:lstStyle/>
          <a:p>
            <a:r>
              <a:rPr lang="es-ES_tradnl" dirty="0"/>
              <a:t>CONTENIDOS PRESENTACIÓN</a:t>
            </a:r>
          </a:p>
        </p:txBody>
      </p:sp>
      <p:sp>
        <p:nvSpPr>
          <p:cNvPr id="6" name="Marcador de texto 5">
            <a:extLst>
              <a:ext uri="{FF2B5EF4-FFF2-40B4-BE49-F238E27FC236}">
                <a16:creationId xmlns:a16="http://schemas.microsoft.com/office/drawing/2014/main" id="{15101C59-38D0-F540-B2C0-7EF21D584F64}"/>
              </a:ext>
            </a:extLst>
          </p:cNvPr>
          <p:cNvSpPr>
            <a:spLocks noGrp="1"/>
          </p:cNvSpPr>
          <p:nvPr>
            <p:ph type="body" sz="half" idx="2"/>
          </p:nvPr>
        </p:nvSpPr>
        <p:spPr>
          <a:xfrm>
            <a:off x="6010276" y="739139"/>
            <a:ext cx="6181726" cy="2023939"/>
          </a:xfrm>
        </p:spPr>
        <p:txBody>
          <a:bodyPr>
            <a:noAutofit/>
          </a:bodyPr>
          <a:lstStyle/>
          <a:p>
            <a:pPr algn="ctr"/>
            <a:r>
              <a:rPr lang="es-CL" b="1" dirty="0">
                <a:solidFill>
                  <a:srgbClr val="585858"/>
                </a:solidFill>
                <a:latin typeface="Arial" panose="020B0604020202020204" pitchFamily="34" charset="0"/>
              </a:rPr>
              <a:t>PLAN DE TRABAJO - DATOS DE ACTIVIDAD DEL NREF</a:t>
            </a:r>
          </a:p>
          <a:p>
            <a:pPr marL="342900" indent="-342900">
              <a:buAutoNum type="arabicPeriod"/>
            </a:pPr>
            <a:r>
              <a:rPr lang="es-CL" dirty="0">
                <a:solidFill>
                  <a:srgbClr val="585858"/>
                </a:solidFill>
                <a:latin typeface="Arial" panose="020B0604020202020204" pitchFamily="34" charset="0"/>
              </a:rPr>
              <a:t>Antecedentes</a:t>
            </a:r>
          </a:p>
          <a:p>
            <a:pPr marL="342900" indent="-342900">
              <a:buAutoNum type="arabicPeriod"/>
            </a:pPr>
            <a:r>
              <a:rPr lang="es-CL" dirty="0">
                <a:solidFill>
                  <a:srgbClr val="585858"/>
                </a:solidFill>
                <a:latin typeface="Arial" panose="020B0604020202020204" pitchFamily="34" charset="0"/>
              </a:rPr>
              <a:t>Actividades</a:t>
            </a:r>
          </a:p>
          <a:p>
            <a:pPr marL="342900" indent="-342900">
              <a:buAutoNum type="arabicPeriod"/>
            </a:pPr>
            <a:r>
              <a:rPr lang="es-CL" dirty="0">
                <a:solidFill>
                  <a:srgbClr val="585858"/>
                </a:solidFill>
                <a:latin typeface="Arial" panose="020B0604020202020204" pitchFamily="34" charset="0"/>
              </a:rPr>
              <a:t>Organigrama</a:t>
            </a:r>
          </a:p>
          <a:p>
            <a:pPr marL="342900" indent="-342900">
              <a:buAutoNum type="arabicPeriod"/>
            </a:pPr>
            <a:r>
              <a:rPr lang="es-CL" dirty="0">
                <a:solidFill>
                  <a:srgbClr val="585858"/>
                </a:solidFill>
                <a:latin typeface="Arial" panose="020B0604020202020204" pitchFamily="34" charset="0"/>
              </a:rPr>
              <a:t>Plan de trabajo</a:t>
            </a:r>
          </a:p>
        </p:txBody>
      </p:sp>
    </p:spTree>
    <p:extLst>
      <p:ext uri="{BB962C8B-B14F-4D97-AF65-F5344CB8AC3E}">
        <p14:creationId xmlns:p14="http://schemas.microsoft.com/office/powerpoint/2010/main" val="283335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0" y="3799645"/>
            <a:ext cx="12192000"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a:stCxn id="74" idx="2"/>
            <a:endCxn id="109" idx="6"/>
          </p:cNvCxnSpPr>
          <p:nvPr/>
        </p:nvCxnSpPr>
        <p:spPr>
          <a:xfrm>
            <a:off x="541538" y="4134777"/>
            <a:ext cx="1087953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73" name="Conector recto 72">
            <a:extLst>
              <a:ext uri="{FF2B5EF4-FFF2-40B4-BE49-F238E27FC236}">
                <a16:creationId xmlns:a16="http://schemas.microsoft.com/office/drawing/2014/main" id="{552C1A0E-9A88-4CA6-969E-5251CE9A201A}"/>
              </a:ext>
            </a:extLst>
          </p:cNvPr>
          <p:cNvCxnSpPr/>
          <p:nvPr/>
        </p:nvCxnSpPr>
        <p:spPr>
          <a:xfrm>
            <a:off x="643631" y="3391272"/>
            <a:ext cx="0" cy="144706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Elipse 73">
            <a:extLst>
              <a:ext uri="{FF2B5EF4-FFF2-40B4-BE49-F238E27FC236}">
                <a16:creationId xmlns:a16="http://schemas.microsoft.com/office/drawing/2014/main" id="{BF16ABE1-3993-4695-B3EC-DAD8572F4D50}"/>
              </a:ext>
            </a:extLst>
          </p:cNvPr>
          <p:cNvSpPr/>
          <p:nvPr/>
        </p:nvSpPr>
        <p:spPr>
          <a:xfrm>
            <a:off x="541538"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5" name="CuadroTexto 74">
            <a:extLst>
              <a:ext uri="{FF2B5EF4-FFF2-40B4-BE49-F238E27FC236}">
                <a16:creationId xmlns:a16="http://schemas.microsoft.com/office/drawing/2014/main" id="{014C511B-FCF3-4AF5-8BAC-011E0551EF3E}"/>
              </a:ext>
            </a:extLst>
          </p:cNvPr>
          <p:cNvSpPr txBox="1"/>
          <p:nvPr/>
        </p:nvSpPr>
        <p:spPr>
          <a:xfrm>
            <a:off x="1452617" y="2189138"/>
            <a:ext cx="1331651" cy="1015663"/>
          </a:xfrm>
          <a:prstGeom prst="rect">
            <a:avLst/>
          </a:prstGeom>
          <a:solidFill>
            <a:schemeClr val="bg1">
              <a:lumMod val="85000"/>
            </a:schemeClr>
          </a:solidFill>
        </p:spPr>
        <p:txBody>
          <a:bodyPr wrap="square" rtlCol="0">
            <a:spAutoFit/>
          </a:bodyPr>
          <a:lstStyle/>
          <a:p>
            <a:pPr algn="ctr"/>
            <a:r>
              <a:rPr lang="es-CL" sz="1200" dirty="0"/>
              <a:t>Finalización de la digitalización de las cicatrices de incendio 2011 – 2014 - 2016</a:t>
            </a:r>
          </a:p>
        </p:txBody>
      </p:sp>
      <p:sp>
        <p:nvSpPr>
          <p:cNvPr id="76" name="CuadroTexto 75">
            <a:extLst>
              <a:ext uri="{FF2B5EF4-FFF2-40B4-BE49-F238E27FC236}">
                <a16:creationId xmlns:a16="http://schemas.microsoft.com/office/drawing/2014/main" id="{1F8612BF-7793-410B-AD85-60432B3EF390}"/>
              </a:ext>
            </a:extLst>
          </p:cNvPr>
          <p:cNvSpPr txBox="1"/>
          <p:nvPr/>
        </p:nvSpPr>
        <p:spPr>
          <a:xfrm>
            <a:off x="0" y="4751309"/>
            <a:ext cx="1331651" cy="646331"/>
          </a:xfrm>
          <a:prstGeom prst="rect">
            <a:avLst/>
          </a:prstGeom>
          <a:solidFill>
            <a:schemeClr val="bg1">
              <a:lumMod val="95000"/>
            </a:schemeClr>
          </a:solidFill>
        </p:spPr>
        <p:txBody>
          <a:bodyPr wrap="square" rtlCol="0">
            <a:spAutoFit/>
          </a:bodyPr>
          <a:lstStyle/>
          <a:p>
            <a:pPr algn="ctr"/>
            <a:r>
              <a:rPr lang="es-CL" sz="1200" dirty="0"/>
              <a:t>Actividad transversal y permanente</a:t>
            </a:r>
          </a:p>
        </p:txBody>
      </p:sp>
      <p:cxnSp>
        <p:nvCxnSpPr>
          <p:cNvPr id="77" name="Conector recto 76">
            <a:extLst>
              <a:ext uri="{FF2B5EF4-FFF2-40B4-BE49-F238E27FC236}">
                <a16:creationId xmlns:a16="http://schemas.microsoft.com/office/drawing/2014/main" id="{E4088286-093E-405E-BC54-37FC6E5F8C29}"/>
              </a:ext>
            </a:extLst>
          </p:cNvPr>
          <p:cNvCxnSpPr>
            <a:cxnSpLocks/>
            <a:stCxn id="75" idx="2"/>
            <a:endCxn id="80" idx="0"/>
          </p:cNvCxnSpPr>
          <p:nvPr/>
        </p:nvCxnSpPr>
        <p:spPr>
          <a:xfrm>
            <a:off x="2118443" y="3204801"/>
            <a:ext cx="25516" cy="164379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Elipse 77">
            <a:extLst>
              <a:ext uri="{FF2B5EF4-FFF2-40B4-BE49-F238E27FC236}">
                <a16:creationId xmlns:a16="http://schemas.microsoft.com/office/drawing/2014/main" id="{33260211-C349-455C-B432-A32A01F9AFCB}"/>
              </a:ext>
            </a:extLst>
          </p:cNvPr>
          <p:cNvSpPr/>
          <p:nvPr/>
        </p:nvSpPr>
        <p:spPr>
          <a:xfrm>
            <a:off x="2019671"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0" name="CuadroTexto 79">
            <a:extLst>
              <a:ext uri="{FF2B5EF4-FFF2-40B4-BE49-F238E27FC236}">
                <a16:creationId xmlns:a16="http://schemas.microsoft.com/office/drawing/2014/main" id="{4E657FA7-D369-4D33-9EF0-4B633033720F}"/>
              </a:ext>
            </a:extLst>
          </p:cNvPr>
          <p:cNvSpPr txBox="1"/>
          <p:nvPr/>
        </p:nvSpPr>
        <p:spPr>
          <a:xfrm>
            <a:off x="1478133" y="4848594"/>
            <a:ext cx="1331651" cy="830997"/>
          </a:xfrm>
          <a:prstGeom prst="rect">
            <a:avLst/>
          </a:prstGeom>
          <a:solidFill>
            <a:schemeClr val="bg1">
              <a:lumMod val="95000"/>
            </a:schemeClr>
          </a:solidFill>
        </p:spPr>
        <p:txBody>
          <a:bodyPr wrap="square" rtlCol="0">
            <a:spAutoFit/>
          </a:bodyPr>
          <a:lstStyle/>
          <a:p>
            <a:pPr algn="ctr"/>
            <a:r>
              <a:rPr lang="es-CL" sz="1200" dirty="0"/>
              <a:t>Validación de cicatrices de incendio 2011 – 2014 - 2016</a:t>
            </a:r>
          </a:p>
        </p:txBody>
      </p:sp>
      <p:sp>
        <p:nvSpPr>
          <p:cNvPr id="81" name="CuadroTexto 80">
            <a:extLst>
              <a:ext uri="{FF2B5EF4-FFF2-40B4-BE49-F238E27FC236}">
                <a16:creationId xmlns:a16="http://schemas.microsoft.com/office/drawing/2014/main" id="{5F4FAB98-0C34-4B96-9715-9FA8F6D9507F}"/>
              </a:ext>
            </a:extLst>
          </p:cNvPr>
          <p:cNvSpPr txBox="1"/>
          <p:nvPr/>
        </p:nvSpPr>
        <p:spPr>
          <a:xfrm>
            <a:off x="1526685" y="4318081"/>
            <a:ext cx="1210673" cy="253916"/>
          </a:xfrm>
          <a:prstGeom prst="rect">
            <a:avLst/>
          </a:prstGeom>
          <a:solidFill>
            <a:schemeClr val="accent4">
              <a:lumMod val="20000"/>
              <a:lumOff val="80000"/>
            </a:schemeClr>
          </a:solidFill>
        </p:spPr>
        <p:txBody>
          <a:bodyPr wrap="square" rtlCol="0">
            <a:spAutoFit/>
          </a:bodyPr>
          <a:lstStyle/>
          <a:p>
            <a:pPr algn="ctr"/>
            <a:r>
              <a:rPr lang="es-CL" sz="1050" b="1" dirty="0"/>
              <a:t>25 mayo – 7 junio</a:t>
            </a:r>
          </a:p>
        </p:txBody>
      </p:sp>
      <p:sp>
        <p:nvSpPr>
          <p:cNvPr id="82" name="CuadroTexto 81">
            <a:extLst>
              <a:ext uri="{FF2B5EF4-FFF2-40B4-BE49-F238E27FC236}">
                <a16:creationId xmlns:a16="http://schemas.microsoft.com/office/drawing/2014/main" id="{EF9B2DA8-4207-401A-A84E-978101F803DB}"/>
              </a:ext>
            </a:extLst>
          </p:cNvPr>
          <p:cNvSpPr txBox="1"/>
          <p:nvPr/>
        </p:nvSpPr>
        <p:spPr>
          <a:xfrm>
            <a:off x="24949" y="4317193"/>
            <a:ext cx="1210673" cy="253916"/>
          </a:xfrm>
          <a:prstGeom prst="rect">
            <a:avLst/>
          </a:prstGeom>
          <a:solidFill>
            <a:schemeClr val="accent4">
              <a:lumMod val="20000"/>
              <a:lumOff val="80000"/>
            </a:schemeClr>
          </a:solidFill>
        </p:spPr>
        <p:txBody>
          <a:bodyPr wrap="square" rtlCol="0">
            <a:spAutoFit/>
          </a:bodyPr>
          <a:lstStyle/>
          <a:p>
            <a:pPr algn="ctr"/>
            <a:r>
              <a:rPr lang="es-CL" sz="1050" b="1" dirty="0"/>
              <a:t>Mayo – Diciembre</a:t>
            </a:r>
          </a:p>
        </p:txBody>
      </p:sp>
      <p:cxnSp>
        <p:nvCxnSpPr>
          <p:cNvPr id="83" name="Conector recto 82">
            <a:extLst>
              <a:ext uri="{FF2B5EF4-FFF2-40B4-BE49-F238E27FC236}">
                <a16:creationId xmlns:a16="http://schemas.microsoft.com/office/drawing/2014/main" id="{1D25B3CF-CE12-4747-A795-EDB3E5D85097}"/>
              </a:ext>
            </a:extLst>
          </p:cNvPr>
          <p:cNvCxnSpPr>
            <a:cxnSpLocks/>
            <a:stCxn id="85" idx="2"/>
            <a:endCxn id="84" idx="4"/>
          </p:cNvCxnSpPr>
          <p:nvPr/>
        </p:nvCxnSpPr>
        <p:spPr>
          <a:xfrm>
            <a:off x="3391269" y="1738174"/>
            <a:ext cx="0" cy="247206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Elipse 83">
            <a:extLst>
              <a:ext uri="{FF2B5EF4-FFF2-40B4-BE49-F238E27FC236}">
                <a16:creationId xmlns:a16="http://schemas.microsoft.com/office/drawing/2014/main" id="{DC9805E3-EEA3-4FE2-AF87-033A3CA59952}"/>
              </a:ext>
            </a:extLst>
          </p:cNvPr>
          <p:cNvSpPr/>
          <p:nvPr/>
        </p:nvSpPr>
        <p:spPr>
          <a:xfrm>
            <a:off x="3289176" y="4041561"/>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5" name="CuadroTexto 84">
            <a:extLst>
              <a:ext uri="{FF2B5EF4-FFF2-40B4-BE49-F238E27FC236}">
                <a16:creationId xmlns:a16="http://schemas.microsoft.com/office/drawing/2014/main" id="{FABCCE68-4215-4D42-8564-4153BDEEE059}"/>
              </a:ext>
            </a:extLst>
          </p:cNvPr>
          <p:cNvSpPr txBox="1"/>
          <p:nvPr/>
        </p:nvSpPr>
        <p:spPr>
          <a:xfrm>
            <a:off x="2723222" y="1276509"/>
            <a:ext cx="1336093" cy="461665"/>
          </a:xfrm>
          <a:prstGeom prst="rect">
            <a:avLst/>
          </a:prstGeom>
          <a:solidFill>
            <a:schemeClr val="bg1">
              <a:lumMod val="85000"/>
            </a:schemeClr>
          </a:solidFill>
        </p:spPr>
        <p:txBody>
          <a:bodyPr wrap="square" rtlCol="0">
            <a:spAutoFit/>
          </a:bodyPr>
          <a:lstStyle/>
          <a:p>
            <a:pPr algn="ctr"/>
            <a:r>
              <a:rPr lang="es-CL" sz="1200" dirty="0"/>
              <a:t>Propuesta para actualizar el NREF</a:t>
            </a:r>
          </a:p>
        </p:txBody>
      </p:sp>
      <p:sp>
        <p:nvSpPr>
          <p:cNvPr id="87" name="CuadroTexto 86">
            <a:extLst>
              <a:ext uri="{FF2B5EF4-FFF2-40B4-BE49-F238E27FC236}">
                <a16:creationId xmlns:a16="http://schemas.microsoft.com/office/drawing/2014/main" id="{4168EFC0-3B83-464F-AA1E-B1273F086A97}"/>
              </a:ext>
            </a:extLst>
          </p:cNvPr>
          <p:cNvSpPr txBox="1"/>
          <p:nvPr/>
        </p:nvSpPr>
        <p:spPr>
          <a:xfrm>
            <a:off x="2911875" y="4318081"/>
            <a:ext cx="1052005" cy="253916"/>
          </a:xfrm>
          <a:prstGeom prst="rect">
            <a:avLst/>
          </a:prstGeom>
          <a:solidFill>
            <a:schemeClr val="accent4">
              <a:lumMod val="20000"/>
              <a:lumOff val="80000"/>
            </a:schemeClr>
          </a:solidFill>
        </p:spPr>
        <p:txBody>
          <a:bodyPr wrap="square" rtlCol="0">
            <a:spAutoFit/>
          </a:bodyPr>
          <a:lstStyle/>
          <a:p>
            <a:pPr algn="ctr"/>
            <a:r>
              <a:rPr lang="es-CL" sz="1050" b="1" dirty="0"/>
              <a:t>28 mayo</a:t>
            </a:r>
          </a:p>
        </p:txBody>
      </p: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4870235" y="3389467"/>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4768144"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4113138" y="2743136"/>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4115065" y="5022970"/>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4281272" y="4326071"/>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6473480" y="3094768"/>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6371389" y="403443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5712769" y="2079105"/>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5706122" y="4860017"/>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5947478" y="4310070"/>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cxnSp>
        <p:nvCxnSpPr>
          <p:cNvPr id="98" name="Conector recto 97">
            <a:extLst>
              <a:ext uri="{FF2B5EF4-FFF2-40B4-BE49-F238E27FC236}">
                <a16:creationId xmlns:a16="http://schemas.microsoft.com/office/drawing/2014/main" id="{F2E9E165-FA8A-4DAA-8D99-9859A74CEB4F}"/>
              </a:ext>
            </a:extLst>
          </p:cNvPr>
          <p:cNvCxnSpPr>
            <a:cxnSpLocks/>
            <a:stCxn id="119" idx="2"/>
            <a:endCxn id="101" idx="0"/>
          </p:cNvCxnSpPr>
          <p:nvPr/>
        </p:nvCxnSpPr>
        <p:spPr>
          <a:xfrm flipH="1">
            <a:off x="8238251" y="3715309"/>
            <a:ext cx="40130" cy="204261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Elipse 98">
            <a:extLst>
              <a:ext uri="{FF2B5EF4-FFF2-40B4-BE49-F238E27FC236}">
                <a16:creationId xmlns:a16="http://schemas.microsoft.com/office/drawing/2014/main" id="{9BB571BD-2147-431C-BBA1-A8D809EEBA91}"/>
              </a:ext>
            </a:extLst>
          </p:cNvPr>
          <p:cNvSpPr/>
          <p:nvPr/>
        </p:nvSpPr>
        <p:spPr>
          <a:xfrm>
            <a:off x="8176289" y="4040568"/>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1" name="CuadroTexto 100">
            <a:extLst>
              <a:ext uri="{FF2B5EF4-FFF2-40B4-BE49-F238E27FC236}">
                <a16:creationId xmlns:a16="http://schemas.microsoft.com/office/drawing/2014/main" id="{E5DBE3D0-E73F-40E9-BF7E-3216DE6B33C3}"/>
              </a:ext>
            </a:extLst>
          </p:cNvPr>
          <p:cNvSpPr txBox="1"/>
          <p:nvPr/>
        </p:nvSpPr>
        <p:spPr>
          <a:xfrm>
            <a:off x="7344938" y="5757923"/>
            <a:ext cx="1786625" cy="646331"/>
          </a:xfrm>
          <a:prstGeom prst="rect">
            <a:avLst/>
          </a:prstGeom>
          <a:solidFill>
            <a:schemeClr val="bg1">
              <a:lumMod val="95000"/>
            </a:schemeClr>
          </a:solidFill>
        </p:spPr>
        <p:txBody>
          <a:bodyPr wrap="square" rtlCol="0">
            <a:spAutoFit/>
          </a:bodyPr>
          <a:lstStyle/>
          <a:p>
            <a:pPr algn="ctr"/>
            <a:r>
              <a:rPr lang="es-CL" sz="1200" dirty="0"/>
              <a:t>Construcción de base de datos y herramienta en Excel y </a:t>
            </a:r>
            <a:r>
              <a:rPr lang="es-CL" sz="1200" dirty="0" err="1"/>
              <a:t>PowerBI</a:t>
            </a:r>
            <a:r>
              <a:rPr lang="es-CL" sz="1200" dirty="0"/>
              <a:t> Desktop</a:t>
            </a:r>
          </a:p>
        </p:txBody>
      </p:sp>
      <p:sp>
        <p:nvSpPr>
          <p:cNvPr id="102" name="CuadroTexto 101">
            <a:extLst>
              <a:ext uri="{FF2B5EF4-FFF2-40B4-BE49-F238E27FC236}">
                <a16:creationId xmlns:a16="http://schemas.microsoft.com/office/drawing/2014/main" id="{21AA6B1E-CFDD-4324-AC1C-C1C45785D6CB}"/>
              </a:ext>
            </a:extLst>
          </p:cNvPr>
          <p:cNvSpPr txBox="1"/>
          <p:nvPr/>
        </p:nvSpPr>
        <p:spPr>
          <a:xfrm>
            <a:off x="7585529" y="4316200"/>
            <a:ext cx="1345573" cy="253916"/>
          </a:xfrm>
          <a:prstGeom prst="rect">
            <a:avLst/>
          </a:prstGeom>
          <a:solidFill>
            <a:schemeClr val="accent4">
              <a:lumMod val="20000"/>
              <a:lumOff val="80000"/>
            </a:schemeClr>
          </a:solidFill>
        </p:spPr>
        <p:txBody>
          <a:bodyPr wrap="square" rtlCol="0">
            <a:spAutoFit/>
          </a:bodyPr>
          <a:lstStyle/>
          <a:p>
            <a:pPr algn="ctr"/>
            <a:r>
              <a:rPr lang="es-CL" sz="1050" b="1" dirty="0"/>
              <a:t>8 agosto – 8 octubre</a:t>
            </a:r>
          </a:p>
        </p:txBody>
      </p:sp>
      <p:cxnSp>
        <p:nvCxnSpPr>
          <p:cNvPr id="103" name="Conector recto 102">
            <a:extLst>
              <a:ext uri="{FF2B5EF4-FFF2-40B4-BE49-F238E27FC236}">
                <a16:creationId xmlns:a16="http://schemas.microsoft.com/office/drawing/2014/main" id="{BE93157A-8839-4EE1-8F20-CBB6A3824510}"/>
              </a:ext>
            </a:extLst>
          </p:cNvPr>
          <p:cNvCxnSpPr>
            <a:cxnSpLocks/>
            <a:stCxn id="117" idx="2"/>
            <a:endCxn id="106" idx="0"/>
          </p:cNvCxnSpPr>
          <p:nvPr/>
        </p:nvCxnSpPr>
        <p:spPr>
          <a:xfrm flipH="1">
            <a:off x="10020521" y="3343300"/>
            <a:ext cx="1" cy="1523471"/>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Elipse 103">
            <a:extLst>
              <a:ext uri="{FF2B5EF4-FFF2-40B4-BE49-F238E27FC236}">
                <a16:creationId xmlns:a16="http://schemas.microsoft.com/office/drawing/2014/main" id="{91F25DFC-DA38-4640-BA13-CEE8A14E6596}"/>
              </a:ext>
            </a:extLst>
          </p:cNvPr>
          <p:cNvSpPr/>
          <p:nvPr/>
        </p:nvSpPr>
        <p:spPr>
          <a:xfrm>
            <a:off x="9916273"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6" name="CuadroTexto 105">
            <a:extLst>
              <a:ext uri="{FF2B5EF4-FFF2-40B4-BE49-F238E27FC236}">
                <a16:creationId xmlns:a16="http://schemas.microsoft.com/office/drawing/2014/main" id="{A20E1502-3D5F-41E0-A495-5E07B9C75CBC}"/>
              </a:ext>
            </a:extLst>
          </p:cNvPr>
          <p:cNvSpPr txBox="1"/>
          <p:nvPr/>
        </p:nvSpPr>
        <p:spPr>
          <a:xfrm>
            <a:off x="9354695" y="4866771"/>
            <a:ext cx="1331651" cy="830997"/>
          </a:xfrm>
          <a:prstGeom prst="rect">
            <a:avLst/>
          </a:prstGeom>
          <a:solidFill>
            <a:schemeClr val="bg1">
              <a:lumMod val="95000"/>
            </a:schemeClr>
          </a:solidFill>
        </p:spPr>
        <p:txBody>
          <a:bodyPr wrap="square" rtlCol="0">
            <a:spAutoFit/>
          </a:bodyPr>
          <a:lstStyle/>
          <a:p>
            <a:pPr algn="ctr"/>
            <a:r>
              <a:rPr lang="es-CL" sz="1200" dirty="0"/>
              <a:t>Presentación de resultados preliminares al GCI y el GIMBUT</a:t>
            </a:r>
          </a:p>
        </p:txBody>
      </p:sp>
      <p:sp>
        <p:nvSpPr>
          <p:cNvPr id="107" name="CuadroTexto 106">
            <a:extLst>
              <a:ext uri="{FF2B5EF4-FFF2-40B4-BE49-F238E27FC236}">
                <a16:creationId xmlns:a16="http://schemas.microsoft.com/office/drawing/2014/main" id="{21426A0B-6189-4EB7-AD6A-80503B616374}"/>
              </a:ext>
            </a:extLst>
          </p:cNvPr>
          <p:cNvSpPr txBox="1"/>
          <p:nvPr/>
        </p:nvSpPr>
        <p:spPr>
          <a:xfrm>
            <a:off x="9486072" y="4317193"/>
            <a:ext cx="1111925" cy="253916"/>
          </a:xfrm>
          <a:prstGeom prst="rect">
            <a:avLst/>
          </a:prstGeom>
          <a:solidFill>
            <a:schemeClr val="accent4">
              <a:lumMod val="20000"/>
              <a:lumOff val="80000"/>
            </a:schemeClr>
          </a:solidFill>
        </p:spPr>
        <p:txBody>
          <a:bodyPr wrap="square" rtlCol="0">
            <a:spAutoFit/>
          </a:bodyPr>
          <a:lstStyle/>
          <a:p>
            <a:pPr algn="ctr"/>
            <a:r>
              <a:rPr lang="es-CL" sz="1050" b="1" dirty="0"/>
              <a:t>8 octubre</a:t>
            </a:r>
          </a:p>
        </p:txBody>
      </p:sp>
      <p:cxnSp>
        <p:nvCxnSpPr>
          <p:cNvPr id="108" name="Conector recto 107">
            <a:extLst>
              <a:ext uri="{FF2B5EF4-FFF2-40B4-BE49-F238E27FC236}">
                <a16:creationId xmlns:a16="http://schemas.microsoft.com/office/drawing/2014/main" id="{56E7896D-5365-46D2-A278-BBE48809692C}"/>
              </a:ext>
            </a:extLst>
          </p:cNvPr>
          <p:cNvCxnSpPr>
            <a:stCxn id="110" idx="2"/>
            <a:endCxn id="109" idx="4"/>
          </p:cNvCxnSpPr>
          <p:nvPr/>
        </p:nvCxnSpPr>
        <p:spPr>
          <a:xfrm>
            <a:off x="11318975" y="3727002"/>
            <a:ext cx="0" cy="49211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Elipse 108">
            <a:extLst>
              <a:ext uri="{FF2B5EF4-FFF2-40B4-BE49-F238E27FC236}">
                <a16:creationId xmlns:a16="http://schemas.microsoft.com/office/drawing/2014/main" id="{402A9168-73BE-458D-9D26-35603E989D8D}"/>
              </a:ext>
            </a:extLst>
          </p:cNvPr>
          <p:cNvSpPr/>
          <p:nvPr/>
        </p:nvSpPr>
        <p:spPr>
          <a:xfrm>
            <a:off x="11216882" y="4050439"/>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0" name="CuadroTexto 109">
            <a:extLst>
              <a:ext uri="{FF2B5EF4-FFF2-40B4-BE49-F238E27FC236}">
                <a16:creationId xmlns:a16="http://schemas.microsoft.com/office/drawing/2014/main" id="{77282697-ECC3-4EA2-B083-C7E6AE4C237A}"/>
              </a:ext>
            </a:extLst>
          </p:cNvPr>
          <p:cNvSpPr txBox="1"/>
          <p:nvPr/>
        </p:nvSpPr>
        <p:spPr>
          <a:xfrm>
            <a:off x="10795206" y="3080671"/>
            <a:ext cx="1047537" cy="646331"/>
          </a:xfrm>
          <a:prstGeom prst="rect">
            <a:avLst/>
          </a:prstGeom>
          <a:solidFill>
            <a:schemeClr val="bg1">
              <a:lumMod val="50000"/>
            </a:schemeClr>
          </a:solidFill>
        </p:spPr>
        <p:txBody>
          <a:bodyPr wrap="square" rtlCol="0">
            <a:spAutoFit/>
          </a:bodyPr>
          <a:lstStyle/>
          <a:p>
            <a:pPr algn="ctr"/>
            <a:r>
              <a:rPr lang="es-CL" sz="1200" b="1" dirty="0">
                <a:solidFill>
                  <a:schemeClr val="bg1"/>
                </a:solidFill>
              </a:rPr>
              <a:t>Presentación del NREF a la CMNUCC</a:t>
            </a:r>
          </a:p>
        </p:txBody>
      </p:sp>
      <p:sp>
        <p:nvSpPr>
          <p:cNvPr id="111" name="CuadroTexto 110">
            <a:extLst>
              <a:ext uri="{FF2B5EF4-FFF2-40B4-BE49-F238E27FC236}">
                <a16:creationId xmlns:a16="http://schemas.microsoft.com/office/drawing/2014/main" id="{E2E8AA8F-6264-4112-888C-A85C9DF62DB5}"/>
              </a:ext>
            </a:extLst>
          </p:cNvPr>
          <p:cNvSpPr txBox="1"/>
          <p:nvPr/>
        </p:nvSpPr>
        <p:spPr>
          <a:xfrm>
            <a:off x="10898425" y="4329635"/>
            <a:ext cx="863411" cy="415498"/>
          </a:xfrm>
          <a:prstGeom prst="rect">
            <a:avLst/>
          </a:prstGeom>
          <a:solidFill>
            <a:schemeClr val="accent4">
              <a:lumMod val="20000"/>
              <a:lumOff val="80000"/>
            </a:schemeClr>
          </a:solidFill>
        </p:spPr>
        <p:txBody>
          <a:bodyPr wrap="square" rtlCol="0">
            <a:spAutoFit/>
          </a:bodyPr>
          <a:lstStyle/>
          <a:p>
            <a:pPr algn="ctr"/>
            <a:r>
              <a:rPr lang="es-CL" sz="1050" b="1" dirty="0"/>
              <a:t>4 de enero 2020</a:t>
            </a:r>
          </a:p>
        </p:txBody>
      </p:sp>
      <p:sp>
        <p:nvSpPr>
          <p:cNvPr id="112" name="CuadroTexto 111">
            <a:extLst>
              <a:ext uri="{FF2B5EF4-FFF2-40B4-BE49-F238E27FC236}">
                <a16:creationId xmlns:a16="http://schemas.microsoft.com/office/drawing/2014/main" id="{03C8E3C3-275D-415C-9655-4C3C5571300B}"/>
              </a:ext>
            </a:extLst>
          </p:cNvPr>
          <p:cNvSpPr txBox="1"/>
          <p:nvPr/>
        </p:nvSpPr>
        <p:spPr>
          <a:xfrm>
            <a:off x="-22195" y="2720077"/>
            <a:ext cx="1331651" cy="1015663"/>
          </a:xfrm>
          <a:prstGeom prst="rect">
            <a:avLst/>
          </a:prstGeom>
          <a:solidFill>
            <a:schemeClr val="bg1">
              <a:lumMod val="85000"/>
            </a:schemeClr>
          </a:solidFill>
        </p:spPr>
        <p:txBody>
          <a:bodyPr wrap="square" rtlCol="0">
            <a:spAutoFit/>
          </a:bodyPr>
          <a:lstStyle/>
          <a:p>
            <a:pPr algn="ctr"/>
            <a:r>
              <a:rPr lang="es-CL" sz="1200" dirty="0"/>
              <a:t>Reuniones de coordinación presencial y VC con GIMBUT, GCI, BID y otros</a:t>
            </a:r>
          </a:p>
        </p:txBody>
      </p:sp>
      <p:sp>
        <p:nvSpPr>
          <p:cNvPr id="117" name="Rectángulo 116">
            <a:extLst>
              <a:ext uri="{FF2B5EF4-FFF2-40B4-BE49-F238E27FC236}">
                <a16:creationId xmlns:a16="http://schemas.microsoft.com/office/drawing/2014/main" id="{E14DBE81-839B-49DF-B640-9E63E8DFF88C}"/>
              </a:ext>
            </a:extLst>
          </p:cNvPr>
          <p:cNvSpPr/>
          <p:nvPr/>
        </p:nvSpPr>
        <p:spPr>
          <a:xfrm>
            <a:off x="9333183" y="2142971"/>
            <a:ext cx="1374677" cy="1200329"/>
          </a:xfrm>
          <a:prstGeom prst="rect">
            <a:avLst/>
          </a:prstGeom>
          <a:solidFill>
            <a:schemeClr val="bg1">
              <a:lumMod val="85000"/>
            </a:schemeClr>
          </a:solidFill>
        </p:spPr>
        <p:txBody>
          <a:bodyPr wrap="square" rtlCol="0">
            <a:spAutoFit/>
          </a:bodyPr>
          <a:lstStyle/>
          <a:p>
            <a:pPr algn="ctr"/>
            <a:r>
              <a:rPr lang="es-HN" sz="1200" dirty="0"/>
              <a:t>Notificación a la CMNUCC de anuncio de envío de NREF/NRF por parte del punto focal de MARN</a:t>
            </a:r>
          </a:p>
        </p:txBody>
      </p:sp>
      <p:sp>
        <p:nvSpPr>
          <p:cNvPr id="119" name="Rectángulo 118">
            <a:extLst>
              <a:ext uri="{FF2B5EF4-FFF2-40B4-BE49-F238E27FC236}">
                <a16:creationId xmlns:a16="http://schemas.microsoft.com/office/drawing/2014/main" id="{4ADA917F-4E1E-4804-AF5D-A6FCB667082D}"/>
              </a:ext>
            </a:extLst>
          </p:cNvPr>
          <p:cNvSpPr/>
          <p:nvPr/>
        </p:nvSpPr>
        <p:spPr>
          <a:xfrm>
            <a:off x="7344938" y="1137680"/>
            <a:ext cx="1866886" cy="2577629"/>
          </a:xfrm>
          <a:prstGeom prst="rect">
            <a:avLst/>
          </a:prstGeom>
          <a:solidFill>
            <a:schemeClr val="tx2">
              <a:lumMod val="20000"/>
              <a:lumOff val="80000"/>
            </a:schemeClr>
          </a:solidFill>
        </p:spPr>
        <p:txBody>
          <a:bodyPr wrap="square">
            <a:spAutoFit/>
          </a:bodyPr>
          <a:lstStyle/>
          <a:p>
            <a:pPr defTabSz="609585">
              <a:spcBef>
                <a:spcPts val="300"/>
              </a:spcBef>
            </a:pPr>
            <a:r>
              <a:rPr lang="es-HN" sz="1200" kern="0" dirty="0">
                <a:solidFill>
                  <a:prstClr val="black"/>
                </a:solidFill>
              </a:rPr>
              <a:t>Definir:</a:t>
            </a:r>
          </a:p>
          <a:p>
            <a:pPr marL="228594" indent="-228594" defTabSz="609585">
              <a:spcBef>
                <a:spcPts val="300"/>
              </a:spcBef>
              <a:buFontTx/>
              <a:buChar char="-"/>
            </a:pPr>
            <a:r>
              <a:rPr lang="es-HN" sz="1200" kern="0" dirty="0">
                <a:solidFill>
                  <a:prstClr val="black"/>
                </a:solidFill>
              </a:rPr>
              <a:t>Datos de actividad</a:t>
            </a:r>
          </a:p>
          <a:p>
            <a:pPr marL="228594" indent="-228594" defTabSz="609585">
              <a:spcBef>
                <a:spcPts val="300"/>
              </a:spcBef>
              <a:buFontTx/>
              <a:buChar char="-"/>
            </a:pPr>
            <a:r>
              <a:rPr lang="es-HN" sz="1200" kern="0" dirty="0">
                <a:solidFill>
                  <a:prstClr val="black"/>
                </a:solidFill>
              </a:rPr>
              <a:t>Factores de emisión</a:t>
            </a:r>
          </a:p>
          <a:p>
            <a:pPr marL="228594" indent="-228594" defTabSz="609585">
              <a:spcBef>
                <a:spcPts val="300"/>
              </a:spcBef>
              <a:buFontTx/>
              <a:buChar char="-"/>
            </a:pPr>
            <a:r>
              <a:rPr lang="es-HN" sz="1200" kern="0" dirty="0">
                <a:solidFill>
                  <a:prstClr val="black"/>
                </a:solidFill>
              </a:rPr>
              <a:t>Actividades REDD+</a:t>
            </a:r>
          </a:p>
          <a:p>
            <a:pPr marL="228594" indent="-228594" defTabSz="609585">
              <a:spcBef>
                <a:spcPts val="300"/>
              </a:spcBef>
              <a:buFontTx/>
              <a:buChar char="-"/>
            </a:pPr>
            <a:r>
              <a:rPr lang="es-HN" sz="1200" kern="0" dirty="0">
                <a:solidFill>
                  <a:prstClr val="black"/>
                </a:solidFill>
              </a:rPr>
              <a:t>Gases</a:t>
            </a:r>
          </a:p>
          <a:p>
            <a:pPr marL="228594" indent="-228594" defTabSz="609585">
              <a:spcBef>
                <a:spcPts val="300"/>
              </a:spcBef>
              <a:buFontTx/>
              <a:buChar char="-"/>
            </a:pPr>
            <a:r>
              <a:rPr lang="es-HN" sz="1200" kern="0" dirty="0">
                <a:solidFill>
                  <a:prstClr val="black"/>
                </a:solidFill>
              </a:rPr>
              <a:t>Datos oficiales respecto a Manejo forestal, incendios, extracción de madera</a:t>
            </a:r>
          </a:p>
          <a:p>
            <a:pPr marL="228594" indent="-228594" defTabSz="609585">
              <a:spcBef>
                <a:spcPts val="300"/>
              </a:spcBef>
              <a:buFontTx/>
              <a:buChar char="-"/>
            </a:pPr>
            <a:r>
              <a:rPr lang="es-HN" sz="1200" kern="0" dirty="0">
                <a:solidFill>
                  <a:prstClr val="black"/>
                </a:solidFill>
              </a:rPr>
              <a:t>Incremento de biomasa</a:t>
            </a:r>
          </a:p>
          <a:p>
            <a:pPr marL="228594" indent="-228594" defTabSz="609585">
              <a:spcBef>
                <a:spcPts val="300"/>
              </a:spcBef>
              <a:buFontTx/>
              <a:buChar char="-"/>
            </a:pPr>
            <a:r>
              <a:rPr lang="es-HN" sz="1200" kern="0" dirty="0">
                <a:solidFill>
                  <a:prstClr val="black"/>
                </a:solidFill>
              </a:rPr>
              <a:t>Otros</a:t>
            </a:r>
          </a:p>
        </p:txBody>
      </p:sp>
      <p:sp>
        <p:nvSpPr>
          <p:cNvPr id="5" name="Rectángulo 4">
            <a:extLst>
              <a:ext uri="{FF2B5EF4-FFF2-40B4-BE49-F238E27FC236}">
                <a16:creationId xmlns:a16="http://schemas.microsoft.com/office/drawing/2014/main" id="{89D89B66-7DD0-4323-BC7E-E33FEEB134E6}"/>
              </a:ext>
            </a:extLst>
          </p:cNvPr>
          <p:cNvSpPr/>
          <p:nvPr/>
        </p:nvSpPr>
        <p:spPr>
          <a:xfrm>
            <a:off x="5961462" y="4297432"/>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267199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75" grpId="0" animBg="1"/>
      <p:bldP spid="76" grpId="0" animBg="1"/>
      <p:bldP spid="78" grpId="0" animBg="1"/>
      <p:bldP spid="80" grpId="0" animBg="1"/>
      <p:bldP spid="81" grpId="0" animBg="1"/>
      <p:bldP spid="82" grpId="0" animBg="1"/>
      <p:bldP spid="84" grpId="0" animBg="1"/>
      <p:bldP spid="85" grpId="0" animBg="1"/>
      <p:bldP spid="87" grpId="0" animBg="1"/>
      <p:bldP spid="89" grpId="0" animBg="1"/>
      <p:bldP spid="90" grpId="0" animBg="1"/>
      <p:bldP spid="91" grpId="0" animBg="1"/>
      <p:bldP spid="92" grpId="0" animBg="1"/>
      <p:bldP spid="94" grpId="0" animBg="1"/>
      <p:bldP spid="95" grpId="0" animBg="1"/>
      <p:bldP spid="96" grpId="0" animBg="1"/>
      <p:bldP spid="97" grpId="0" animBg="1"/>
      <p:bldP spid="99" grpId="0" animBg="1"/>
      <p:bldP spid="101" grpId="0" animBg="1"/>
      <p:bldP spid="102" grpId="0" animBg="1"/>
      <p:bldP spid="104" grpId="0" animBg="1"/>
      <p:bldP spid="106" grpId="0" animBg="1"/>
      <p:bldP spid="107" grpId="0" animBg="1"/>
      <p:bldP spid="109" grpId="0" animBg="1"/>
      <p:bldP spid="110" grpId="0" animBg="1"/>
      <p:bldP spid="111" grpId="0" animBg="1"/>
      <p:bldP spid="112" grpId="0" animBg="1"/>
      <p:bldP spid="117" grpId="0" animBg="1"/>
      <p:bldP spid="119"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71" name="Flecha derecha 5">
            <a:extLst>
              <a:ext uri="{FF2B5EF4-FFF2-40B4-BE49-F238E27FC236}">
                <a16:creationId xmlns:a16="http://schemas.microsoft.com/office/drawing/2014/main" id="{71F2C141-811E-4392-8ADF-E4B5C7C8F290}"/>
              </a:ext>
            </a:extLst>
          </p:cNvPr>
          <p:cNvSpPr/>
          <p:nvPr/>
        </p:nvSpPr>
        <p:spPr>
          <a:xfrm>
            <a:off x="587226" y="3476479"/>
            <a:ext cx="3525912" cy="656948"/>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2" name="Conector recto 71">
            <a:extLst>
              <a:ext uri="{FF2B5EF4-FFF2-40B4-BE49-F238E27FC236}">
                <a16:creationId xmlns:a16="http://schemas.microsoft.com/office/drawing/2014/main" id="{04D261A2-1F53-4C42-84E1-108020BEDB90}"/>
              </a:ext>
            </a:extLst>
          </p:cNvPr>
          <p:cNvCxnSpPr/>
          <p:nvPr/>
        </p:nvCxnSpPr>
        <p:spPr>
          <a:xfrm>
            <a:off x="589153" y="3811611"/>
            <a:ext cx="3139640" cy="0"/>
          </a:xfrm>
          <a:prstGeom prst="line">
            <a:avLst/>
          </a:prstGeom>
          <a:effectLst>
            <a:glow rad="101600">
              <a:schemeClr val="bg1">
                <a:lumMod val="95000"/>
                <a:alpha val="40000"/>
              </a:schemeClr>
            </a:glow>
            <a:outerShdw blurRad="12700" dist="127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88" name="Conector recto 87">
            <a:extLst>
              <a:ext uri="{FF2B5EF4-FFF2-40B4-BE49-F238E27FC236}">
                <a16:creationId xmlns:a16="http://schemas.microsoft.com/office/drawing/2014/main" id="{9F3515F3-084A-417D-BB9B-7A7DAAABC7E9}"/>
              </a:ext>
            </a:extLst>
          </p:cNvPr>
          <p:cNvCxnSpPr>
            <a:stCxn id="90" idx="2"/>
            <a:endCxn id="91" idx="0"/>
          </p:cNvCxnSpPr>
          <p:nvPr/>
        </p:nvCxnSpPr>
        <p:spPr>
          <a:xfrm>
            <a:off x="1344323" y="3066301"/>
            <a:ext cx="3871" cy="163350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9" name="Elipse 88">
            <a:extLst>
              <a:ext uri="{FF2B5EF4-FFF2-40B4-BE49-F238E27FC236}">
                <a16:creationId xmlns:a16="http://schemas.microsoft.com/office/drawing/2014/main" id="{7365C180-B448-45BD-BF3E-7DF4FA7AFA7D}"/>
              </a:ext>
            </a:extLst>
          </p:cNvPr>
          <p:cNvSpPr/>
          <p:nvPr/>
        </p:nvSpPr>
        <p:spPr>
          <a:xfrm>
            <a:off x="1242232" y="3727273"/>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CuadroTexto 89">
            <a:extLst>
              <a:ext uri="{FF2B5EF4-FFF2-40B4-BE49-F238E27FC236}">
                <a16:creationId xmlns:a16="http://schemas.microsoft.com/office/drawing/2014/main" id="{33017292-0338-4E53-A450-6DD3521585AD}"/>
              </a:ext>
            </a:extLst>
          </p:cNvPr>
          <p:cNvSpPr txBox="1"/>
          <p:nvPr/>
        </p:nvSpPr>
        <p:spPr>
          <a:xfrm>
            <a:off x="587226" y="2419970"/>
            <a:ext cx="1514194"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de precisión de datos de actividad </a:t>
            </a:r>
            <a:r>
              <a:rPr lang="es-CL"/>
              <a:t>del NREF</a:t>
            </a:r>
            <a:endParaRPr lang="es-CL" dirty="0"/>
          </a:p>
        </p:txBody>
      </p:sp>
      <p:sp>
        <p:nvSpPr>
          <p:cNvPr id="91" name="CuadroTexto 90">
            <a:extLst>
              <a:ext uri="{FF2B5EF4-FFF2-40B4-BE49-F238E27FC236}">
                <a16:creationId xmlns:a16="http://schemas.microsoft.com/office/drawing/2014/main" id="{F3282F1E-390A-45F0-B343-2503EEE1FF8D}"/>
              </a:ext>
            </a:extLst>
          </p:cNvPr>
          <p:cNvSpPr txBox="1"/>
          <p:nvPr/>
        </p:nvSpPr>
        <p:spPr>
          <a:xfrm>
            <a:off x="589153" y="4699804"/>
            <a:ext cx="1518081" cy="646331"/>
          </a:xfrm>
          <a:prstGeom prst="rect">
            <a:avLst/>
          </a:prstGeom>
          <a:solidFill>
            <a:schemeClr val="bg1">
              <a:lumMod val="85000"/>
            </a:schemeClr>
          </a:solidFill>
        </p:spPr>
        <p:txBody>
          <a:bodyPr wrap="square" rtlCol="0">
            <a:spAutoFit/>
          </a:bodyPr>
          <a:lstStyle>
            <a:defPPr>
              <a:defRPr lang="es-CL"/>
            </a:defPPr>
            <a:lvl1pPr algn="ctr">
              <a:defRPr sz="1200"/>
            </a:lvl1pPr>
          </a:lstStyle>
          <a:p>
            <a:r>
              <a:rPr lang="es-CL" dirty="0"/>
              <a:t>Análisis exploratorio y estadístico de los factores </a:t>
            </a:r>
            <a:r>
              <a:rPr lang="es-CL"/>
              <a:t>de emisión</a:t>
            </a:r>
            <a:endParaRPr lang="es-CL" dirty="0"/>
          </a:p>
        </p:txBody>
      </p:sp>
      <p:sp>
        <p:nvSpPr>
          <p:cNvPr id="92" name="CuadroTexto 91">
            <a:extLst>
              <a:ext uri="{FF2B5EF4-FFF2-40B4-BE49-F238E27FC236}">
                <a16:creationId xmlns:a16="http://schemas.microsoft.com/office/drawing/2014/main" id="{DCCA8F95-88D5-4E53-94BE-2332838D1DEF}"/>
              </a:ext>
            </a:extLst>
          </p:cNvPr>
          <p:cNvSpPr txBox="1"/>
          <p:nvPr/>
        </p:nvSpPr>
        <p:spPr>
          <a:xfrm>
            <a:off x="755360" y="4002905"/>
            <a:ext cx="1175706" cy="253916"/>
          </a:xfrm>
          <a:prstGeom prst="rect">
            <a:avLst/>
          </a:prstGeom>
          <a:solidFill>
            <a:schemeClr val="accent4">
              <a:lumMod val="20000"/>
              <a:lumOff val="80000"/>
            </a:schemeClr>
          </a:solidFill>
        </p:spPr>
        <p:txBody>
          <a:bodyPr wrap="square" rtlCol="0">
            <a:spAutoFit/>
          </a:bodyPr>
          <a:lstStyle/>
          <a:p>
            <a:pPr algn="ctr"/>
            <a:r>
              <a:rPr lang="es-CL" sz="1050" b="1" dirty="0"/>
              <a:t>1 junio – 30 julio</a:t>
            </a:r>
          </a:p>
        </p:txBody>
      </p:sp>
      <p:cxnSp>
        <p:nvCxnSpPr>
          <p:cNvPr id="93" name="Conector recto 92">
            <a:extLst>
              <a:ext uri="{FF2B5EF4-FFF2-40B4-BE49-F238E27FC236}">
                <a16:creationId xmlns:a16="http://schemas.microsoft.com/office/drawing/2014/main" id="{FD35CEB5-D03C-4576-8063-C6070CC5FA76}"/>
              </a:ext>
            </a:extLst>
          </p:cNvPr>
          <p:cNvCxnSpPr>
            <a:stCxn id="95" idx="2"/>
            <a:endCxn id="96" idx="0"/>
          </p:cNvCxnSpPr>
          <p:nvPr/>
        </p:nvCxnSpPr>
        <p:spPr>
          <a:xfrm>
            <a:off x="2947568" y="2771602"/>
            <a:ext cx="6934" cy="176524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0F5B6AA8-F2A5-4A72-9AEC-9FA480A3233D}"/>
              </a:ext>
            </a:extLst>
          </p:cNvPr>
          <p:cNvSpPr/>
          <p:nvPr/>
        </p:nvSpPr>
        <p:spPr>
          <a:xfrm>
            <a:off x="2845477" y="3711272"/>
            <a:ext cx="204186" cy="168675"/>
          </a:xfrm>
          <a:prstGeom prst="ellipse">
            <a:avLst/>
          </a:prstGeom>
          <a:solidFill>
            <a:schemeClr val="bg1">
              <a:lumMod val="65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CuadroTexto 94">
            <a:extLst>
              <a:ext uri="{FF2B5EF4-FFF2-40B4-BE49-F238E27FC236}">
                <a16:creationId xmlns:a16="http://schemas.microsoft.com/office/drawing/2014/main" id="{424CB11C-30C5-4DD8-952D-FF000A7859C9}"/>
              </a:ext>
            </a:extLst>
          </p:cNvPr>
          <p:cNvSpPr txBox="1"/>
          <p:nvPr/>
        </p:nvSpPr>
        <p:spPr>
          <a:xfrm>
            <a:off x="2186857" y="1755939"/>
            <a:ext cx="1521421" cy="1015663"/>
          </a:xfrm>
          <a:prstGeom prst="rect">
            <a:avLst/>
          </a:prstGeom>
          <a:solidFill>
            <a:schemeClr val="accent4"/>
          </a:solidFill>
        </p:spPr>
        <p:txBody>
          <a:bodyPr wrap="square" rtlCol="0">
            <a:spAutoFit/>
          </a:bodyPr>
          <a:lstStyle>
            <a:defPPr>
              <a:defRPr lang="es-CL"/>
            </a:defPPr>
            <a:lvl1pPr algn="ctr">
              <a:defRPr sz="1200"/>
            </a:lvl1pPr>
          </a:lstStyle>
          <a:p>
            <a:r>
              <a:rPr lang="es-CL" b="1" dirty="0"/>
              <a:t>Presentación de resultados de la precisión de los DA 2006 – 2016 y plan de trabajo final</a:t>
            </a:r>
          </a:p>
        </p:txBody>
      </p:sp>
      <p:sp>
        <p:nvSpPr>
          <p:cNvPr id="96" name="CuadroTexto 95">
            <a:extLst>
              <a:ext uri="{FF2B5EF4-FFF2-40B4-BE49-F238E27FC236}">
                <a16:creationId xmlns:a16="http://schemas.microsoft.com/office/drawing/2014/main" id="{D75075B7-DA2E-4DA7-AC0D-B957158856D3}"/>
              </a:ext>
            </a:extLst>
          </p:cNvPr>
          <p:cNvSpPr txBox="1"/>
          <p:nvPr/>
        </p:nvSpPr>
        <p:spPr>
          <a:xfrm>
            <a:off x="2180210" y="4536851"/>
            <a:ext cx="1548583" cy="461665"/>
          </a:xfrm>
          <a:prstGeom prst="rect">
            <a:avLst/>
          </a:prstGeom>
          <a:solidFill>
            <a:schemeClr val="bg1">
              <a:lumMod val="95000"/>
            </a:schemeClr>
          </a:solidFill>
        </p:spPr>
        <p:txBody>
          <a:bodyPr wrap="square" rtlCol="0">
            <a:spAutoFit/>
          </a:bodyPr>
          <a:lstStyle/>
          <a:p>
            <a:pPr algn="ctr"/>
            <a:r>
              <a:rPr lang="es-CL" sz="1200" dirty="0"/>
              <a:t>Presentación al GIMBUT y GCI</a:t>
            </a:r>
          </a:p>
        </p:txBody>
      </p:sp>
      <p:sp>
        <p:nvSpPr>
          <p:cNvPr id="97" name="CuadroTexto 96">
            <a:extLst>
              <a:ext uri="{FF2B5EF4-FFF2-40B4-BE49-F238E27FC236}">
                <a16:creationId xmlns:a16="http://schemas.microsoft.com/office/drawing/2014/main" id="{2567AFE2-B943-4D17-BF90-848D89F97917}"/>
              </a:ext>
            </a:extLst>
          </p:cNvPr>
          <p:cNvSpPr txBox="1"/>
          <p:nvPr/>
        </p:nvSpPr>
        <p:spPr>
          <a:xfrm>
            <a:off x="2421566" y="3986904"/>
            <a:ext cx="1052005" cy="253916"/>
          </a:xfrm>
          <a:prstGeom prst="rect">
            <a:avLst/>
          </a:prstGeom>
          <a:solidFill>
            <a:schemeClr val="accent4">
              <a:lumMod val="20000"/>
              <a:lumOff val="80000"/>
            </a:schemeClr>
          </a:solidFill>
        </p:spPr>
        <p:txBody>
          <a:bodyPr wrap="square" rtlCol="0">
            <a:spAutoFit/>
          </a:bodyPr>
          <a:lstStyle/>
          <a:p>
            <a:pPr algn="ctr"/>
            <a:r>
              <a:rPr lang="es-CL" sz="1050" b="1" dirty="0"/>
              <a:t>6 Agosto</a:t>
            </a:r>
          </a:p>
        </p:txBody>
      </p:sp>
      <p:sp>
        <p:nvSpPr>
          <p:cNvPr id="5" name="Rectángulo 4">
            <a:extLst>
              <a:ext uri="{FF2B5EF4-FFF2-40B4-BE49-F238E27FC236}">
                <a16:creationId xmlns:a16="http://schemas.microsoft.com/office/drawing/2014/main" id="{89D89B66-7DD0-4323-BC7E-E33FEEB134E6}"/>
              </a:ext>
            </a:extLst>
          </p:cNvPr>
          <p:cNvSpPr/>
          <p:nvPr/>
        </p:nvSpPr>
        <p:spPr>
          <a:xfrm>
            <a:off x="2435550" y="3974266"/>
            <a:ext cx="1052006" cy="274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7" name="Rectángulo 46"/>
          <p:cNvSpPr/>
          <p:nvPr/>
        </p:nvSpPr>
        <p:spPr>
          <a:xfrm>
            <a:off x="4220296" y="1891429"/>
            <a:ext cx="7971704" cy="317009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Durante los meses de junio hasta el 6 de agosto 2019 se realizó la actividad denominada </a:t>
            </a:r>
            <a:r>
              <a:rPr lang="es-CL" sz="2000" b="1" dirty="0"/>
              <a:t>“análisis de precisión de datos de actividad del NREF”, </a:t>
            </a:r>
            <a:r>
              <a:rPr lang="es-CL" sz="2000" dirty="0"/>
              <a:t>dicho análisis consistió en evaluar la precisión de los mapas de dinámica de cobertura forestal 2006-2010 (publicado por el GIMBUT en el año 2012) y la dinámica de cobertura forestal 2010-2016 (publicado por el GIMBUT en el año 2018), ambos mapas, aunque fueron publicados en fechas anteriores, estos no tenían estimada la precisión en las áreas de cambio, en ese sentido, el consorcio enfocó sus acciones en estimar la precisión de ambos mapas, ya que estos, serian la base de la actualización del NREF que será presentado a la CMNUCC.</a:t>
            </a:r>
          </a:p>
        </p:txBody>
      </p:sp>
    </p:spTree>
    <p:extLst>
      <p:ext uri="{BB962C8B-B14F-4D97-AF65-F5344CB8AC3E}">
        <p14:creationId xmlns:p14="http://schemas.microsoft.com/office/powerpoint/2010/main" val="28632545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89" grpId="0" animBg="1"/>
      <p:bldP spid="90" grpId="0" animBg="1"/>
      <p:bldP spid="91" grpId="0" animBg="1"/>
      <p:bldP spid="92" grpId="0" animBg="1"/>
      <p:bldP spid="94" grpId="0" animBg="1"/>
      <p:bldP spid="95" grpId="0" animBg="1"/>
      <p:bldP spid="96" grpId="0" animBg="1"/>
      <p:bldP spid="97" grpId="0" animBg="1"/>
      <p:bldP spid="5"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AFD2F2-CA43-6049-9265-18E77EA8640F}"/>
              </a:ext>
            </a:extLst>
          </p:cNvPr>
          <p:cNvSpPr>
            <a:spLocks noGrp="1"/>
          </p:cNvSpPr>
          <p:nvPr>
            <p:ph type="title"/>
          </p:nvPr>
        </p:nvSpPr>
        <p:spPr/>
        <p:txBody>
          <a:bodyPr>
            <a:normAutofit/>
          </a:bodyPr>
          <a:lstStyle/>
          <a:p>
            <a:r>
              <a:rPr lang="es-CL" sz="3200" dirty="0"/>
              <a:t>ANTECEDENTES: PRINCIPALES HITOS PARA EL NREF</a:t>
            </a:r>
          </a:p>
        </p:txBody>
      </p:sp>
      <p:sp>
        <p:nvSpPr>
          <p:cNvPr id="4" name="Marcador de pie de página 3">
            <a:extLst>
              <a:ext uri="{FF2B5EF4-FFF2-40B4-BE49-F238E27FC236}">
                <a16:creationId xmlns:a16="http://schemas.microsoft.com/office/drawing/2014/main" id="{AD8CE309-F663-E243-B67A-56C3C1B5C490}"/>
              </a:ext>
            </a:extLst>
          </p:cNvPr>
          <p:cNvSpPr>
            <a:spLocks noGrp="1"/>
          </p:cNvSpPr>
          <p:nvPr>
            <p:ph type="ftr" sz="quarter" idx="11"/>
          </p:nvPr>
        </p:nvSpPr>
        <p:spPr>
          <a:xfrm>
            <a:off x="1666240" y="6492875"/>
            <a:ext cx="8859520" cy="365125"/>
          </a:xfrm>
        </p:spPr>
        <p:txBody>
          <a:bodyPr/>
          <a:lstStyle/>
          <a:p>
            <a:r>
              <a:rPr lang="es-ES_tradnl"/>
              <a:t>CONSORCIO / ESTRATEGIA "EL FUTURO DE NUESTROS BOSQUES" DE GUATEMALA</a:t>
            </a:r>
            <a:endParaRPr lang="es-ES_tradnl" dirty="0"/>
          </a:p>
        </p:txBody>
      </p:sp>
      <p:sp>
        <p:nvSpPr>
          <p:cNvPr id="47" name="Rectángulo 46"/>
          <p:cNvSpPr/>
          <p:nvPr/>
        </p:nvSpPr>
        <p:spPr>
          <a:xfrm>
            <a:off x="4163146" y="1515880"/>
            <a:ext cx="7971704" cy="163121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Como resultado del </a:t>
            </a:r>
            <a:r>
              <a:rPr lang="es-CL" sz="2000" b="1" dirty="0"/>
              <a:t>“análisis de precisión de datos de actividad del NREF”, </a:t>
            </a:r>
            <a:r>
              <a:rPr lang="es-CL" sz="2000" dirty="0"/>
              <a:t>se encontró que ambos mapas </a:t>
            </a:r>
            <a:r>
              <a:rPr lang="es-CL" sz="2000" u="sng" dirty="0"/>
              <a:t>tienen precisiones muy bajas </a:t>
            </a:r>
            <a:r>
              <a:rPr lang="es-CL" sz="2000" dirty="0"/>
              <a:t>en las categorías de cambio (pérdida y ganancia de bosque), adicionalmente, se identificaron inconsistencias en la aplicación del concepto de bosque, metodología etc.</a:t>
            </a:r>
          </a:p>
        </p:txBody>
      </p:sp>
      <p:sp>
        <p:nvSpPr>
          <p:cNvPr id="18" name="Rectángulo 17"/>
          <p:cNvSpPr/>
          <p:nvPr/>
        </p:nvSpPr>
        <p:spPr>
          <a:xfrm>
            <a:off x="4186114" y="3534676"/>
            <a:ext cx="7971704" cy="2246769"/>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Los resultados, la metodología aplicada, la discusión, las recomendaciones y las conclusiones del </a:t>
            </a:r>
            <a:r>
              <a:rPr lang="es-CL" sz="2000" b="1" dirty="0"/>
              <a:t>“análisis de precisión de datos de actividad del NREF” </a:t>
            </a:r>
            <a:r>
              <a:rPr lang="es-CL" sz="2000" dirty="0"/>
              <a:t>se sistematizó y publicó en un documento técnico que fue puesto a disposición del GIMBUT, adicionalmente, se realizó un proceso de divulgación del estudio y se capacitó al personal de GIMBUT para empoderarlos sobre el proceso metodológico para estimar la precisión de los mapas para un futuro proceso.</a:t>
            </a:r>
          </a:p>
        </p:txBody>
      </p:sp>
      <p:pic>
        <p:nvPicPr>
          <p:cNvPr id="19" name="Imagen 18">
            <a:extLst>
              <a:ext uri="{FF2B5EF4-FFF2-40B4-BE49-F238E27FC236}">
                <a16:creationId xmlns:a16="http://schemas.microsoft.com/office/drawing/2014/main" id="{5026E863-D813-4D9A-8231-9A4B309924A5}"/>
              </a:ext>
            </a:extLst>
          </p:cNvPr>
          <p:cNvPicPr>
            <a:picLocks noChangeAspect="1"/>
          </p:cNvPicPr>
          <p:nvPr/>
        </p:nvPicPr>
        <p:blipFill rotWithShape="1">
          <a:blip r:embed="rId2"/>
          <a:srcRect r="44053" b="273"/>
          <a:stretch/>
        </p:blipFill>
        <p:spPr>
          <a:xfrm>
            <a:off x="754790" y="1186551"/>
            <a:ext cx="2559910" cy="2569865"/>
          </a:xfrm>
          <a:prstGeom prst="rect">
            <a:avLst/>
          </a:prstGeom>
        </p:spPr>
      </p:pic>
      <p:pic>
        <p:nvPicPr>
          <p:cNvPr id="6" name="Imagen 5"/>
          <p:cNvPicPr>
            <a:picLocks noChangeAspect="1"/>
          </p:cNvPicPr>
          <p:nvPr/>
        </p:nvPicPr>
        <p:blipFill>
          <a:blip r:embed="rId3"/>
          <a:stretch>
            <a:fillRect/>
          </a:stretch>
        </p:blipFill>
        <p:spPr>
          <a:xfrm>
            <a:off x="754790" y="3865859"/>
            <a:ext cx="2559910" cy="2976996"/>
          </a:xfrm>
          <a:prstGeom prst="rect">
            <a:avLst/>
          </a:prstGeom>
        </p:spPr>
      </p:pic>
    </p:spTree>
    <p:extLst>
      <p:ext uri="{BB962C8B-B14F-4D97-AF65-F5344CB8AC3E}">
        <p14:creationId xmlns:p14="http://schemas.microsoft.com/office/powerpoint/2010/main" val="412116001"/>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METODOLOGÍA</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23</a:t>
            </a:fld>
            <a:endParaRPr lang="es-ES_tradnl" dirty="0"/>
          </a:p>
        </p:txBody>
      </p:sp>
    </p:spTree>
    <p:extLst>
      <p:ext uri="{BB962C8B-B14F-4D97-AF65-F5344CB8AC3E}">
        <p14:creationId xmlns:p14="http://schemas.microsoft.com/office/powerpoint/2010/main" val="983736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Elementos clave para la mejora continua del NREF</a:t>
            </a:r>
          </a:p>
        </p:txBody>
      </p:sp>
      <p:sp>
        <p:nvSpPr>
          <p:cNvPr id="5" name="Rectángulo 4"/>
          <p:cNvSpPr/>
          <p:nvPr/>
        </p:nvSpPr>
        <p:spPr>
          <a:xfrm>
            <a:off x="0" y="1211080"/>
            <a:ext cx="11944350" cy="707886"/>
          </a:xfrm>
          <a:prstGeom prst="rect">
            <a:avLst/>
          </a:prstGeom>
          <a:solidFill>
            <a:schemeClr val="bg2"/>
          </a:solidFill>
        </p:spPr>
        <p:txBody>
          <a:bodyPr wrap="square" rtlCol="0">
            <a:spAutoFit/>
          </a:bodyPr>
          <a:lstStyle/>
          <a:p>
            <a:pPr marL="342900" indent="-342900" algn="just">
              <a:buFont typeface="Arial" panose="020B0604020202020204" pitchFamily="34" charset="0"/>
              <a:buChar char="•"/>
            </a:pPr>
            <a:r>
              <a:rPr lang="es-CL" sz="2000" dirty="0"/>
              <a:t>Con base a los resultados antes mencionados, para la propuesta de construcción del mapa de dinámica de cambio de cobertura forestal para el periodo 2006-2016, se proponen las siguientes actividades.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5657850" y="4151934"/>
            <a:ext cx="6286500" cy="1569660"/>
          </a:xfrm>
          <a:prstGeom prst="rect">
            <a:avLst/>
          </a:prstGeom>
          <a:solidFill>
            <a:schemeClr val="accent5">
              <a:lumMod val="20000"/>
              <a:lumOff val="80000"/>
            </a:schemeClr>
          </a:solidFill>
        </p:spPr>
        <p:txBody>
          <a:bodyPr wrap="square" rtlCol="0">
            <a:spAutoFit/>
          </a:bodyPr>
          <a:lstStyle/>
          <a:p>
            <a:pPr algn="just"/>
            <a:r>
              <a:rPr lang="es-CL" sz="1600" b="1" dirty="0"/>
              <a:t>Actualizar la metodología aplicando herramientas actualizadas: </a:t>
            </a:r>
          </a:p>
          <a:p>
            <a:pPr algn="just"/>
            <a:endParaRPr lang="es-CL" sz="1600" b="1" dirty="0"/>
          </a:p>
          <a:p>
            <a:pPr marL="342900" indent="-342900" algn="just">
              <a:buFont typeface="Arial" panose="020B0604020202020204" pitchFamily="34" charset="0"/>
              <a:buChar char="•"/>
            </a:pPr>
            <a:r>
              <a:rPr lang="es-CL" sz="1600" u="sng" dirty="0"/>
              <a:t>Mosaico libre de nubes: </a:t>
            </a:r>
          </a:p>
          <a:p>
            <a:pPr algn="just"/>
            <a:r>
              <a:rPr lang="es-CL" sz="1600" dirty="0"/>
              <a:t>Recurriendo a la plataforma de GEE para componer imágenes satélite libre de nubes es posible tener acceso a las imágenes de cualquier satélite sin tener que descargar sus bandas físicamente.</a:t>
            </a:r>
          </a:p>
        </p:txBody>
      </p:sp>
      <p:sp>
        <p:nvSpPr>
          <p:cNvPr id="10" name="Rectángulo 9">
            <a:extLst>
              <a:ext uri="{FF2B5EF4-FFF2-40B4-BE49-F238E27FC236}">
                <a16:creationId xmlns:a16="http://schemas.microsoft.com/office/drawing/2014/main" id="{D98F3CB9-8428-4337-9AFD-BB5B00048B0D}"/>
              </a:ext>
            </a:extLst>
          </p:cNvPr>
          <p:cNvSpPr/>
          <p:nvPr/>
        </p:nvSpPr>
        <p:spPr>
          <a:xfrm>
            <a:off x="5657850" y="2373729"/>
            <a:ext cx="6286500" cy="1323439"/>
          </a:xfrm>
          <a:prstGeom prst="rect">
            <a:avLst/>
          </a:prstGeom>
          <a:solidFill>
            <a:schemeClr val="accent5">
              <a:lumMod val="20000"/>
              <a:lumOff val="80000"/>
            </a:schemeClr>
          </a:solidFill>
        </p:spPr>
        <p:txBody>
          <a:bodyPr wrap="square" rtlCol="0">
            <a:spAutoFit/>
          </a:bodyPr>
          <a:lstStyle/>
          <a:p>
            <a:pPr algn="just"/>
            <a:r>
              <a:rPr lang="es-CL" sz="1600" b="1" dirty="0"/>
              <a:t>Aplicar en la práctica el concepto de bosque definido por Guatemala:</a:t>
            </a:r>
          </a:p>
          <a:p>
            <a:pPr algn="just"/>
            <a:endParaRPr lang="es-CL" sz="1600" b="1" dirty="0"/>
          </a:p>
          <a:p>
            <a:pPr marL="285750" indent="-285750" algn="just">
              <a:buFont typeface="Arial" panose="020B0604020202020204" pitchFamily="34" charset="0"/>
              <a:buChar char="•"/>
            </a:pPr>
            <a:r>
              <a:rPr lang="es-CL" sz="1600" dirty="0"/>
              <a:t>Superficie cubierta por árboles con un mínimo de cobertura de copa del 30%-40%, formando una masa continúa de un mínimo de 0.5 hectárea (5 píxeles) con un ancho mínimo de 60 metros (2 píxeles).</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405493" y="4151934"/>
            <a:ext cx="4738007" cy="1815882"/>
          </a:xfrm>
          <a:prstGeom prst="rect">
            <a:avLst/>
          </a:prstGeom>
          <a:solidFill>
            <a:schemeClr val="accent5">
              <a:lumMod val="20000"/>
              <a:lumOff val="80000"/>
            </a:schemeClr>
          </a:solidFill>
        </p:spPr>
        <p:txBody>
          <a:bodyPr wrap="square" rtlCol="0">
            <a:spAutoFit/>
          </a:bodyPr>
          <a:lstStyle/>
          <a:p>
            <a:pPr algn="just"/>
            <a:r>
              <a:rPr lang="es-CL" sz="1600" b="1" dirty="0"/>
              <a:t>Mejorar el método de mapeo: </a:t>
            </a:r>
          </a:p>
          <a:p>
            <a:pPr marL="342900" indent="-342900" algn="just">
              <a:buFont typeface="Arial" panose="020B0604020202020204" pitchFamily="34" charset="0"/>
              <a:buChar char="•"/>
            </a:pPr>
            <a:r>
              <a:rPr lang="es-CL" sz="1600" dirty="0"/>
              <a:t>Realizar un análisis de cobertura forestal partiendo de una máscara de bosque del año 2006 que garantice una dinámica de cobertura consistente eliminando todas las falsas ganancias y falsas pérdidas que se localizan en los bordes de cada polígono.</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405493" y="2373730"/>
            <a:ext cx="4738007" cy="1323439"/>
          </a:xfrm>
          <a:prstGeom prst="rect">
            <a:avLst/>
          </a:prstGeom>
          <a:solidFill>
            <a:schemeClr val="accent5">
              <a:lumMod val="20000"/>
              <a:lumOff val="80000"/>
            </a:schemeClr>
          </a:solidFill>
        </p:spPr>
        <p:txBody>
          <a:bodyPr wrap="square" rtlCol="0">
            <a:spAutoFit/>
          </a:bodyPr>
          <a:lstStyle/>
          <a:p>
            <a:pPr algn="just"/>
            <a:r>
              <a:rPr lang="es-CL" sz="1600" b="1" dirty="0"/>
              <a:t>Topología del polígono: </a:t>
            </a:r>
          </a:p>
          <a:p>
            <a:pPr marL="342900" indent="-342900" algn="just">
              <a:buFont typeface="Arial" panose="020B0604020202020204" pitchFamily="34" charset="0"/>
              <a:buChar char="•"/>
            </a:pPr>
            <a:r>
              <a:rPr lang="es-CL" sz="1600" dirty="0"/>
              <a:t>Realizar una segmentación de la imagen para definir el límite de la cobertura de bosque y no bosque, a partir de estos segmentos se procede a realizar el proceso de la clasificación supervisada.</a:t>
            </a:r>
          </a:p>
        </p:txBody>
      </p:sp>
    </p:spTree>
    <p:extLst>
      <p:ext uri="{BB962C8B-B14F-4D97-AF65-F5344CB8AC3E}">
        <p14:creationId xmlns:p14="http://schemas.microsoft.com/office/powerpoint/2010/main" val="2377866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sp>
        <p:nvSpPr>
          <p:cNvPr id="3" name="CuadroTexto 2"/>
          <p:cNvSpPr txBox="1"/>
          <p:nvPr/>
        </p:nvSpPr>
        <p:spPr>
          <a:xfrm>
            <a:off x="0" y="1590763"/>
            <a:ext cx="2988062" cy="369332"/>
          </a:xfrm>
          <a:prstGeom prst="rect">
            <a:avLst/>
          </a:prstGeom>
          <a:noFill/>
        </p:spPr>
        <p:txBody>
          <a:bodyPr wrap="none" rtlCol="0">
            <a:spAutoFit/>
          </a:bodyPr>
          <a:lstStyle/>
          <a:p>
            <a:r>
              <a:rPr lang="es-CL" b="1" dirty="0"/>
              <a:t>Método de mapeo propuesto</a:t>
            </a:r>
          </a:p>
        </p:txBody>
      </p:sp>
      <p:grpSp>
        <p:nvGrpSpPr>
          <p:cNvPr id="5" name="Grupo 4"/>
          <p:cNvGrpSpPr/>
          <p:nvPr/>
        </p:nvGrpSpPr>
        <p:grpSpPr>
          <a:xfrm>
            <a:off x="6934200" y="1569658"/>
            <a:ext cx="5257800" cy="3859592"/>
            <a:chOff x="6934200" y="1569658"/>
            <a:chExt cx="5257800" cy="3859592"/>
          </a:xfrm>
        </p:grpSpPr>
        <p:pic>
          <p:nvPicPr>
            <p:cNvPr id="15" name="Imagen 14">
              <a:extLst>
                <a:ext uri="{FF2B5EF4-FFF2-40B4-BE49-F238E27FC236}">
                  <a16:creationId xmlns:a16="http://schemas.microsoft.com/office/drawing/2014/main" id="{7A21372F-5E24-4E1C-AF9D-76E66615B1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34200" y="2322045"/>
              <a:ext cx="5257800" cy="3107205"/>
            </a:xfrm>
            <a:prstGeom prst="rect">
              <a:avLst/>
            </a:prstGeom>
            <a:noFill/>
          </p:spPr>
        </p:pic>
        <p:sp>
          <p:nvSpPr>
            <p:cNvPr id="6" name="CuadroTexto 5"/>
            <p:cNvSpPr txBox="1"/>
            <p:nvPr/>
          </p:nvSpPr>
          <p:spPr>
            <a:xfrm>
              <a:off x="7427739" y="1569658"/>
              <a:ext cx="4270721" cy="369332"/>
            </a:xfrm>
            <a:prstGeom prst="rect">
              <a:avLst/>
            </a:prstGeom>
            <a:noFill/>
          </p:spPr>
          <p:txBody>
            <a:bodyPr wrap="none" rtlCol="0">
              <a:spAutoFit/>
            </a:bodyPr>
            <a:lstStyle/>
            <a:p>
              <a:r>
                <a:rPr lang="es-CL" b="1" dirty="0"/>
                <a:t>Método para evaluar la precisión del mapa</a:t>
              </a:r>
            </a:p>
          </p:txBody>
        </p:sp>
      </p:grpSp>
      <p:pic>
        <p:nvPicPr>
          <p:cNvPr id="7" name="Imagen 6">
            <a:extLst>
              <a:ext uri="{FF2B5EF4-FFF2-40B4-BE49-F238E27FC236}">
                <a16:creationId xmlns:a16="http://schemas.microsoft.com/office/drawing/2014/main" id="{51D85841-6580-47A6-8BC3-A8975E6FAB97}"/>
              </a:ext>
            </a:extLst>
          </p:cNvPr>
          <p:cNvPicPr>
            <a:picLocks noChangeAspect="1"/>
          </p:cNvPicPr>
          <p:nvPr/>
        </p:nvPicPr>
        <p:blipFill>
          <a:blip r:embed="rId3"/>
          <a:stretch>
            <a:fillRect/>
          </a:stretch>
        </p:blipFill>
        <p:spPr>
          <a:xfrm>
            <a:off x="216784" y="1960095"/>
            <a:ext cx="6545966" cy="3815492"/>
          </a:xfrm>
          <a:prstGeom prst="rect">
            <a:avLst/>
          </a:prstGeom>
        </p:spPr>
      </p:pic>
    </p:spTree>
    <p:extLst>
      <p:ext uri="{BB962C8B-B14F-4D97-AF65-F5344CB8AC3E}">
        <p14:creationId xmlns:p14="http://schemas.microsoft.com/office/powerpoint/2010/main" val="3105219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8" name="Conector recto 7">
            <a:extLst>
              <a:ext uri="{FF2B5EF4-FFF2-40B4-BE49-F238E27FC236}">
                <a16:creationId xmlns:a16="http://schemas.microsoft.com/office/drawing/2014/main" id="{B787E766-AFE3-43DC-BAA3-469617D77CC7}"/>
              </a:ext>
            </a:extLst>
          </p:cNvPr>
          <p:cNvCxnSpPr/>
          <p:nvPr/>
        </p:nvCxnSpPr>
        <p:spPr>
          <a:xfrm>
            <a:off x="1434215" y="1577366"/>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9C5A1D1A-9E2E-435F-94FF-EA30DFA05DEB}"/>
              </a:ext>
            </a:extLst>
          </p:cNvPr>
          <p:cNvSpPr/>
          <p:nvPr/>
        </p:nvSpPr>
        <p:spPr>
          <a:xfrm>
            <a:off x="2023643" y="1137206"/>
            <a:ext cx="8853908" cy="461665"/>
          </a:xfrm>
          <a:prstGeom prst="rect">
            <a:avLst/>
          </a:prstGeom>
        </p:spPr>
        <p:txBody>
          <a:bodyPr wrap="square">
            <a:spAutoFit/>
          </a:bodyPr>
          <a:lstStyle/>
          <a:p>
            <a:r>
              <a:rPr lang="es-ES" sz="2400" b="1" dirty="0"/>
              <a:t>Plataforma propuesta para el mapeo de la dinámica forestal</a:t>
            </a:r>
          </a:p>
        </p:txBody>
      </p:sp>
      <p:pic>
        <p:nvPicPr>
          <p:cNvPr id="10" name="Imagen 9">
            <a:extLst>
              <a:ext uri="{FF2B5EF4-FFF2-40B4-BE49-F238E27FC236}">
                <a16:creationId xmlns:a16="http://schemas.microsoft.com/office/drawing/2014/main" id="{0D349BEC-1A52-40ED-9E05-9798A3834DAB}"/>
              </a:ext>
            </a:extLst>
          </p:cNvPr>
          <p:cNvPicPr>
            <a:picLocks noChangeAspect="1"/>
          </p:cNvPicPr>
          <p:nvPr/>
        </p:nvPicPr>
        <p:blipFill>
          <a:blip r:embed="rId2"/>
          <a:stretch>
            <a:fillRect/>
          </a:stretch>
        </p:blipFill>
        <p:spPr>
          <a:xfrm>
            <a:off x="2456392" y="1598871"/>
            <a:ext cx="6716183" cy="2715634"/>
          </a:xfrm>
          <a:prstGeom prst="rect">
            <a:avLst/>
          </a:prstGeom>
        </p:spPr>
      </p:pic>
      <p:pic>
        <p:nvPicPr>
          <p:cNvPr id="11" name="Imagen 10">
            <a:extLst>
              <a:ext uri="{FF2B5EF4-FFF2-40B4-BE49-F238E27FC236}">
                <a16:creationId xmlns:a16="http://schemas.microsoft.com/office/drawing/2014/main" id="{A5C7A419-E138-4768-BBC1-5C6871FA5DF8}"/>
              </a:ext>
            </a:extLst>
          </p:cNvPr>
          <p:cNvPicPr>
            <a:picLocks noChangeAspect="1"/>
          </p:cNvPicPr>
          <p:nvPr/>
        </p:nvPicPr>
        <p:blipFill>
          <a:blip r:embed="rId3"/>
          <a:stretch>
            <a:fillRect/>
          </a:stretch>
        </p:blipFill>
        <p:spPr>
          <a:xfrm>
            <a:off x="3052793" y="4412085"/>
            <a:ext cx="5386358" cy="2445915"/>
          </a:xfrm>
          <a:prstGeom prst="rect">
            <a:avLst/>
          </a:prstGeom>
        </p:spPr>
      </p:pic>
    </p:spTree>
    <p:extLst>
      <p:ext uri="{BB962C8B-B14F-4D97-AF65-F5344CB8AC3E}">
        <p14:creationId xmlns:p14="http://schemas.microsoft.com/office/powerpoint/2010/main" val="31357043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7" name="Conector recto 6">
            <a:extLst>
              <a:ext uri="{FF2B5EF4-FFF2-40B4-BE49-F238E27FC236}">
                <a16:creationId xmlns:a16="http://schemas.microsoft.com/office/drawing/2014/main" id="{F81D06C4-EBA5-46D8-8233-35C507B7B430}"/>
              </a:ext>
            </a:extLst>
          </p:cNvPr>
          <p:cNvCxnSpPr/>
          <p:nvPr/>
        </p:nvCxnSpPr>
        <p:spPr>
          <a:xfrm>
            <a:off x="1529464" y="1571343"/>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ángulo 11">
            <a:extLst>
              <a:ext uri="{FF2B5EF4-FFF2-40B4-BE49-F238E27FC236}">
                <a16:creationId xmlns:a16="http://schemas.microsoft.com/office/drawing/2014/main" id="{71C0B667-5D43-49FD-913A-08149FC70F45}"/>
              </a:ext>
            </a:extLst>
          </p:cNvPr>
          <p:cNvSpPr/>
          <p:nvPr/>
        </p:nvSpPr>
        <p:spPr>
          <a:xfrm>
            <a:off x="3844237" y="1141844"/>
            <a:ext cx="6225753" cy="461665"/>
          </a:xfrm>
          <a:prstGeom prst="rect">
            <a:avLst/>
          </a:prstGeom>
        </p:spPr>
        <p:txBody>
          <a:bodyPr wrap="square">
            <a:spAutoFit/>
          </a:bodyPr>
          <a:lstStyle/>
          <a:p>
            <a:r>
              <a:rPr lang="es-ES" sz="2400" b="1" dirty="0"/>
              <a:t>Mapeo de la dinámica forestal</a:t>
            </a:r>
          </a:p>
        </p:txBody>
      </p:sp>
      <p:sp>
        <p:nvSpPr>
          <p:cNvPr id="13" name="Rectángulo 12">
            <a:extLst>
              <a:ext uri="{FF2B5EF4-FFF2-40B4-BE49-F238E27FC236}">
                <a16:creationId xmlns:a16="http://schemas.microsoft.com/office/drawing/2014/main" id="{C1EA6FF4-7DA0-4AE7-8A9E-A579A2FD9AD1}"/>
              </a:ext>
            </a:extLst>
          </p:cNvPr>
          <p:cNvSpPr/>
          <p:nvPr/>
        </p:nvSpPr>
        <p:spPr>
          <a:xfrm>
            <a:off x="81176" y="1689783"/>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sp>
        <p:nvSpPr>
          <p:cNvPr id="14" name="Rectángulo 13">
            <a:extLst>
              <a:ext uri="{FF2B5EF4-FFF2-40B4-BE49-F238E27FC236}">
                <a16:creationId xmlns:a16="http://schemas.microsoft.com/office/drawing/2014/main" id="{553BFB58-E2C4-4A9D-808F-5C829F3772EE}"/>
              </a:ext>
            </a:extLst>
          </p:cNvPr>
          <p:cNvSpPr/>
          <p:nvPr/>
        </p:nvSpPr>
        <p:spPr>
          <a:xfrm>
            <a:off x="194067" y="2269887"/>
            <a:ext cx="7191021" cy="2862322"/>
          </a:xfrm>
          <a:prstGeom prst="rect">
            <a:avLst/>
          </a:prstGeom>
        </p:spPr>
        <p:txBody>
          <a:bodyPr wrap="square">
            <a:spAutoFit/>
          </a:bodyPr>
          <a:lstStyle/>
          <a:p>
            <a:pPr marL="380990" indent="-380990" algn="just">
              <a:buFont typeface="Wingdings" panose="05000000000000000000" pitchFamily="2" charset="2"/>
              <a:buChar char="ü"/>
            </a:pPr>
            <a:r>
              <a:rPr lang="es-CL" sz="2000" dirty="0"/>
              <a:t>Los análisis de series de tiempo permiten seguir la trayectoria de la cobertura forestal.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Aplicación de algoritmos automatizados que facilitan el manejo y extracción de información a nivel del pixel.</a:t>
            </a:r>
          </a:p>
          <a:p>
            <a:pPr marL="380990" indent="-380990" algn="just">
              <a:buFont typeface="Wingdings" panose="05000000000000000000" pitchFamily="2" charset="2"/>
              <a:buChar char="ü"/>
            </a:pPr>
            <a:endParaRPr lang="es-CL" sz="2000" dirty="0"/>
          </a:p>
          <a:p>
            <a:pPr marL="380990" indent="-380990" algn="just">
              <a:buFont typeface="Wingdings" panose="05000000000000000000" pitchFamily="2" charset="2"/>
              <a:buChar char="ü"/>
            </a:pPr>
            <a:r>
              <a:rPr lang="es-CL" sz="2000" dirty="0"/>
              <a:t>Detección de puntos de quiebre, tendencias y magnitud de los cambios según diferencias entre valores esperados y observados (reflectancia o NDVI).</a:t>
            </a:r>
          </a:p>
        </p:txBody>
      </p:sp>
      <p:sp>
        <p:nvSpPr>
          <p:cNvPr id="15" name="Rectángulo 14">
            <a:extLst>
              <a:ext uri="{FF2B5EF4-FFF2-40B4-BE49-F238E27FC236}">
                <a16:creationId xmlns:a16="http://schemas.microsoft.com/office/drawing/2014/main" id="{09C58A39-51A6-4CD0-A600-D40BCA7CFAF4}"/>
              </a:ext>
            </a:extLst>
          </p:cNvPr>
          <p:cNvSpPr/>
          <p:nvPr/>
        </p:nvSpPr>
        <p:spPr>
          <a:xfrm>
            <a:off x="8263468" y="1757917"/>
            <a:ext cx="3734465" cy="595099"/>
          </a:xfrm>
          <a:prstGeom prst="rect">
            <a:avLst/>
          </a:prstGeom>
          <a:solidFill>
            <a:schemeClr val="accent3">
              <a:lumMod val="60000"/>
              <a:lumOff val="40000"/>
            </a:schemeClr>
          </a:solidFill>
        </p:spPr>
        <p:txBody>
          <a:bodyPr wrap="square">
            <a:spAutoFit/>
          </a:bodyPr>
          <a:lstStyle/>
          <a:p>
            <a:pPr algn="ctr"/>
            <a:r>
              <a:rPr lang="fr-FR" sz="1867" b="1" dirty="0" err="1"/>
              <a:t>Bfast</a:t>
            </a:r>
            <a:r>
              <a:rPr lang="fr-FR" sz="1867" b="1" dirty="0"/>
              <a:t>/</a:t>
            </a:r>
            <a:r>
              <a:rPr lang="fr-FR" sz="1867" b="1" dirty="0" err="1"/>
              <a:t>BfastSpatial</a:t>
            </a:r>
            <a:endParaRPr lang="fr-FR" sz="1867" b="1" dirty="0"/>
          </a:p>
          <a:p>
            <a:pPr algn="ctr"/>
            <a:r>
              <a:rPr lang="fr-FR" sz="1400" i="1" dirty="0"/>
              <a:t>(</a:t>
            </a:r>
            <a:r>
              <a:rPr lang="fr-FR" sz="1400" i="1" dirty="0" err="1"/>
              <a:t>DeVries</a:t>
            </a:r>
            <a:r>
              <a:rPr lang="fr-FR" sz="1400" i="1" dirty="0"/>
              <a:t> et al. 2015)</a:t>
            </a:r>
            <a:endParaRPr lang="es-CL" sz="1400" i="1" dirty="0"/>
          </a:p>
        </p:txBody>
      </p:sp>
      <p:sp>
        <p:nvSpPr>
          <p:cNvPr id="16" name="Rectángulo 15">
            <a:extLst>
              <a:ext uri="{FF2B5EF4-FFF2-40B4-BE49-F238E27FC236}">
                <a16:creationId xmlns:a16="http://schemas.microsoft.com/office/drawing/2014/main" id="{0570427A-8ACC-46EF-BC38-064B4F8867CE}"/>
              </a:ext>
            </a:extLst>
          </p:cNvPr>
          <p:cNvSpPr/>
          <p:nvPr/>
        </p:nvSpPr>
        <p:spPr>
          <a:xfrm>
            <a:off x="8263469" y="2518495"/>
            <a:ext cx="3734465" cy="882421"/>
          </a:xfrm>
          <a:prstGeom prst="rect">
            <a:avLst/>
          </a:prstGeom>
          <a:solidFill>
            <a:schemeClr val="accent3">
              <a:lumMod val="60000"/>
              <a:lumOff val="40000"/>
            </a:schemeClr>
          </a:solidFill>
        </p:spPr>
        <p:txBody>
          <a:bodyPr wrap="square">
            <a:spAutoFit/>
          </a:bodyPr>
          <a:lstStyle/>
          <a:p>
            <a:pPr algn="ctr"/>
            <a:r>
              <a:rPr lang="es-CL" sz="1867" b="1" dirty="0" err="1"/>
              <a:t>Continuous</a:t>
            </a:r>
            <a:r>
              <a:rPr lang="es-CL" sz="1867" b="1" dirty="0"/>
              <a:t> Change </a:t>
            </a:r>
            <a:r>
              <a:rPr lang="es-CL" sz="1867" b="1" dirty="0" err="1"/>
              <a:t>Detection</a:t>
            </a:r>
            <a:r>
              <a:rPr lang="es-CL" sz="1867" b="1" dirty="0"/>
              <a:t> and </a:t>
            </a:r>
            <a:r>
              <a:rPr lang="es-CL" sz="1867" b="1" dirty="0" err="1"/>
              <a:t>Classification</a:t>
            </a:r>
            <a:r>
              <a:rPr lang="es-CL" sz="1867" b="1" dirty="0"/>
              <a:t> (CCDC)</a:t>
            </a:r>
          </a:p>
          <a:p>
            <a:pPr algn="ctr"/>
            <a:r>
              <a:rPr lang="es-CL" sz="1400" i="1" dirty="0"/>
              <a:t>(Zhu and </a:t>
            </a:r>
            <a:r>
              <a:rPr lang="es-CL" sz="1400" i="1" dirty="0" err="1"/>
              <a:t>Woodcock</a:t>
            </a:r>
            <a:r>
              <a:rPr lang="es-CL" sz="1400" i="1" dirty="0"/>
              <a:t>, 2014))</a:t>
            </a:r>
          </a:p>
        </p:txBody>
      </p:sp>
      <p:sp>
        <p:nvSpPr>
          <p:cNvPr id="17" name="Rectángulo 16">
            <a:extLst>
              <a:ext uri="{FF2B5EF4-FFF2-40B4-BE49-F238E27FC236}">
                <a16:creationId xmlns:a16="http://schemas.microsoft.com/office/drawing/2014/main" id="{FB4B4EAB-75D7-4ECF-B186-66F182DFC8C7}"/>
              </a:ext>
            </a:extLst>
          </p:cNvPr>
          <p:cNvSpPr/>
          <p:nvPr/>
        </p:nvSpPr>
        <p:spPr>
          <a:xfrm>
            <a:off x="8263470" y="3569475"/>
            <a:ext cx="3734465" cy="882421"/>
          </a:xfrm>
          <a:prstGeom prst="rect">
            <a:avLst/>
          </a:prstGeom>
          <a:solidFill>
            <a:schemeClr val="accent3">
              <a:lumMod val="60000"/>
              <a:lumOff val="40000"/>
            </a:schemeClr>
          </a:solidFill>
        </p:spPr>
        <p:txBody>
          <a:bodyPr wrap="square">
            <a:spAutoFit/>
          </a:bodyPr>
          <a:lstStyle/>
          <a:p>
            <a:pPr algn="ctr"/>
            <a:r>
              <a:rPr lang="fr-FR" sz="1867" b="1" dirty="0" err="1"/>
              <a:t>Normalized</a:t>
            </a:r>
            <a:r>
              <a:rPr lang="fr-FR" sz="1867" b="1" dirty="0"/>
              <a:t> </a:t>
            </a:r>
            <a:r>
              <a:rPr lang="fr-FR" sz="1867" b="1" dirty="0" err="1"/>
              <a:t>Degradation</a:t>
            </a:r>
            <a:r>
              <a:rPr lang="fr-FR" sz="1867" b="1" dirty="0"/>
              <a:t> Fraction Index (NDFI)</a:t>
            </a:r>
          </a:p>
          <a:p>
            <a:pPr algn="ctr"/>
            <a:r>
              <a:rPr lang="fr-FR" sz="1400" i="1" dirty="0"/>
              <a:t>(Souza et al., 2005)</a:t>
            </a:r>
            <a:endParaRPr lang="es-CL" sz="1400" i="1" dirty="0"/>
          </a:p>
        </p:txBody>
      </p:sp>
      <p:pic>
        <p:nvPicPr>
          <p:cNvPr id="18" name="Imagen 17">
            <a:extLst>
              <a:ext uri="{FF2B5EF4-FFF2-40B4-BE49-F238E27FC236}">
                <a16:creationId xmlns:a16="http://schemas.microsoft.com/office/drawing/2014/main" id="{C01BA430-F351-49AB-BE9D-6D52E6723780}"/>
              </a:ext>
            </a:extLst>
          </p:cNvPr>
          <p:cNvPicPr>
            <a:picLocks noChangeAspect="1"/>
          </p:cNvPicPr>
          <p:nvPr/>
        </p:nvPicPr>
        <p:blipFill rotWithShape="1">
          <a:blip r:embed="rId2"/>
          <a:srcRect t="70266"/>
          <a:stretch/>
        </p:blipFill>
        <p:spPr>
          <a:xfrm>
            <a:off x="81176" y="5356487"/>
            <a:ext cx="6660444" cy="1449492"/>
          </a:xfrm>
          <a:prstGeom prst="rect">
            <a:avLst/>
          </a:prstGeom>
        </p:spPr>
      </p:pic>
      <p:pic>
        <p:nvPicPr>
          <p:cNvPr id="19" name="Imagen 18">
            <a:extLst>
              <a:ext uri="{FF2B5EF4-FFF2-40B4-BE49-F238E27FC236}">
                <a16:creationId xmlns:a16="http://schemas.microsoft.com/office/drawing/2014/main" id="{F4C0AB97-7BCE-4132-B920-8FBF0FD2AEC3}"/>
              </a:ext>
            </a:extLst>
          </p:cNvPr>
          <p:cNvPicPr>
            <a:picLocks noChangeAspect="1"/>
          </p:cNvPicPr>
          <p:nvPr/>
        </p:nvPicPr>
        <p:blipFill rotWithShape="1">
          <a:blip r:embed="rId2"/>
          <a:srcRect b="65254"/>
          <a:stretch/>
        </p:blipFill>
        <p:spPr>
          <a:xfrm>
            <a:off x="6660443" y="5451292"/>
            <a:ext cx="5531555" cy="1406708"/>
          </a:xfrm>
          <a:prstGeom prst="rect">
            <a:avLst/>
          </a:prstGeom>
        </p:spPr>
      </p:pic>
      <p:sp>
        <p:nvSpPr>
          <p:cNvPr id="20" name="Rectángulo 19">
            <a:extLst>
              <a:ext uri="{FF2B5EF4-FFF2-40B4-BE49-F238E27FC236}">
                <a16:creationId xmlns:a16="http://schemas.microsoft.com/office/drawing/2014/main" id="{D2044E75-567B-4396-A24E-D1C5552EF9FA}"/>
              </a:ext>
            </a:extLst>
          </p:cNvPr>
          <p:cNvSpPr/>
          <p:nvPr/>
        </p:nvSpPr>
        <p:spPr>
          <a:xfrm>
            <a:off x="8263468" y="4631915"/>
            <a:ext cx="3734465" cy="595099"/>
          </a:xfrm>
          <a:prstGeom prst="rect">
            <a:avLst/>
          </a:prstGeom>
          <a:solidFill>
            <a:schemeClr val="accent3">
              <a:lumMod val="60000"/>
              <a:lumOff val="40000"/>
            </a:schemeClr>
          </a:solidFill>
        </p:spPr>
        <p:txBody>
          <a:bodyPr wrap="square">
            <a:spAutoFit/>
          </a:bodyPr>
          <a:lstStyle/>
          <a:p>
            <a:pPr algn="ctr"/>
            <a:r>
              <a:rPr lang="es-CL" sz="1867" b="1" dirty="0" err="1"/>
              <a:t>LandTrendr</a:t>
            </a:r>
            <a:r>
              <a:rPr lang="es-CL" sz="1867" b="1" dirty="0"/>
              <a:t> (LT)</a:t>
            </a:r>
          </a:p>
          <a:p>
            <a:pPr algn="ctr"/>
            <a:r>
              <a:rPr lang="es-CL" sz="1400" i="1" dirty="0"/>
              <a:t>Kennedy et al. 2018</a:t>
            </a:r>
          </a:p>
        </p:txBody>
      </p:sp>
    </p:spTree>
    <p:extLst>
      <p:ext uri="{BB962C8B-B14F-4D97-AF65-F5344CB8AC3E}">
        <p14:creationId xmlns:p14="http://schemas.microsoft.com/office/powerpoint/2010/main" val="2722952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Metodología: Construcción de mapa de dinámica de cobertura forestal 2006 - 2016</a:t>
            </a:r>
          </a:p>
        </p:txBody>
      </p:sp>
      <p:cxnSp>
        <p:nvCxnSpPr>
          <p:cNvPr id="21" name="Conector recto 20">
            <a:extLst>
              <a:ext uri="{FF2B5EF4-FFF2-40B4-BE49-F238E27FC236}">
                <a16:creationId xmlns:a16="http://schemas.microsoft.com/office/drawing/2014/main" id="{0A2C8502-8BE0-4C66-903F-EF09369D9115}"/>
              </a:ext>
            </a:extLst>
          </p:cNvPr>
          <p:cNvCxnSpPr/>
          <p:nvPr/>
        </p:nvCxnSpPr>
        <p:spPr>
          <a:xfrm>
            <a:off x="1529465" y="1114082"/>
            <a:ext cx="10113251" cy="0"/>
          </a:xfrm>
          <a:prstGeom prst="line">
            <a:avLst/>
          </a:prstGeom>
          <a:ln w="12700" cmpd="sng">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1932042F-402D-498F-AF9F-B7EA97F583BE}"/>
              </a:ext>
            </a:extLst>
          </p:cNvPr>
          <p:cNvSpPr/>
          <p:nvPr/>
        </p:nvSpPr>
        <p:spPr>
          <a:xfrm>
            <a:off x="0" y="1166365"/>
            <a:ext cx="6096000" cy="461665"/>
          </a:xfrm>
          <a:prstGeom prst="rect">
            <a:avLst/>
          </a:prstGeom>
        </p:spPr>
        <p:txBody>
          <a:bodyPr>
            <a:spAutoFit/>
          </a:bodyPr>
          <a:lstStyle/>
          <a:p>
            <a:r>
              <a:rPr lang="es-CL" sz="2400" b="1" dirty="0">
                <a:solidFill>
                  <a:schemeClr val="bg2">
                    <a:lumMod val="25000"/>
                  </a:schemeClr>
                </a:solidFill>
              </a:rPr>
              <a:t>Método directo: series de tiempo</a:t>
            </a:r>
          </a:p>
        </p:txBody>
      </p:sp>
      <p:pic>
        <p:nvPicPr>
          <p:cNvPr id="23" name="Imagen 22">
            <a:extLst>
              <a:ext uri="{FF2B5EF4-FFF2-40B4-BE49-F238E27FC236}">
                <a16:creationId xmlns:a16="http://schemas.microsoft.com/office/drawing/2014/main" id="{F64697CE-7904-426E-AABA-3627A2F4F630}"/>
              </a:ext>
            </a:extLst>
          </p:cNvPr>
          <p:cNvPicPr>
            <a:picLocks noChangeAspect="1"/>
          </p:cNvPicPr>
          <p:nvPr/>
        </p:nvPicPr>
        <p:blipFill>
          <a:blip r:embed="rId2"/>
          <a:stretch>
            <a:fillRect/>
          </a:stretch>
        </p:blipFill>
        <p:spPr>
          <a:xfrm>
            <a:off x="2582916" y="1658807"/>
            <a:ext cx="7772869" cy="3804786"/>
          </a:xfrm>
          <a:prstGeom prst="rect">
            <a:avLst/>
          </a:prstGeom>
        </p:spPr>
      </p:pic>
      <p:sp>
        <p:nvSpPr>
          <p:cNvPr id="24" name="Rectángulo 23">
            <a:extLst>
              <a:ext uri="{FF2B5EF4-FFF2-40B4-BE49-F238E27FC236}">
                <a16:creationId xmlns:a16="http://schemas.microsoft.com/office/drawing/2014/main" id="{ED1D75F3-BC66-4777-B267-D50B9DDA3F2B}"/>
              </a:ext>
            </a:extLst>
          </p:cNvPr>
          <p:cNvSpPr/>
          <p:nvPr/>
        </p:nvSpPr>
        <p:spPr>
          <a:xfrm>
            <a:off x="0" y="5548976"/>
            <a:ext cx="12203289" cy="954300"/>
          </a:xfrm>
          <a:prstGeom prst="rect">
            <a:avLst/>
          </a:prstGeom>
        </p:spPr>
        <p:txBody>
          <a:bodyPr wrap="square">
            <a:spAutoFit/>
          </a:bodyPr>
          <a:lstStyle/>
          <a:p>
            <a:pPr algn="just"/>
            <a:r>
              <a:rPr lang="es-CL" sz="1867" dirty="0"/>
              <a:t>Cada píxel cuenta una historia. Landsat proporciona un registro histórico del carácter de los paisajes. Al extraer un solo píxel de una serie temporal de imágenes de Landsat, es posible contar el estado y cambiar las características que componen el área de 1 hectárea de un píxel a través del tiempo. </a:t>
            </a:r>
          </a:p>
        </p:txBody>
      </p:sp>
      <p:sp>
        <p:nvSpPr>
          <p:cNvPr id="25" name="Rectángulo 24">
            <a:extLst>
              <a:ext uri="{FF2B5EF4-FFF2-40B4-BE49-F238E27FC236}">
                <a16:creationId xmlns:a16="http://schemas.microsoft.com/office/drawing/2014/main" id="{19E8546B-29B0-41B7-BA98-07874CFF49AF}"/>
              </a:ext>
            </a:extLst>
          </p:cNvPr>
          <p:cNvSpPr/>
          <p:nvPr/>
        </p:nvSpPr>
        <p:spPr>
          <a:xfrm>
            <a:off x="10202217" y="5155816"/>
            <a:ext cx="1613006" cy="307777"/>
          </a:xfrm>
          <a:prstGeom prst="rect">
            <a:avLst/>
          </a:prstGeom>
        </p:spPr>
        <p:txBody>
          <a:bodyPr wrap="none">
            <a:spAutoFit/>
          </a:bodyPr>
          <a:lstStyle/>
          <a:p>
            <a:pPr algn="ctr"/>
            <a:r>
              <a:rPr lang="es-CL" sz="1400" i="1" dirty="0"/>
              <a:t>Kennedy et al. 2018</a:t>
            </a:r>
          </a:p>
        </p:txBody>
      </p:sp>
      <p:sp>
        <p:nvSpPr>
          <p:cNvPr id="3" name="CuadroTexto 2">
            <a:extLst>
              <a:ext uri="{FF2B5EF4-FFF2-40B4-BE49-F238E27FC236}">
                <a16:creationId xmlns:a16="http://schemas.microsoft.com/office/drawing/2014/main" id="{CEE3A6E2-E781-4E7B-9BBD-20EC1A91B2E3}"/>
              </a:ext>
            </a:extLst>
          </p:cNvPr>
          <p:cNvSpPr txBox="1"/>
          <p:nvPr/>
        </p:nvSpPr>
        <p:spPr>
          <a:xfrm>
            <a:off x="2772924" y="5050448"/>
            <a:ext cx="550151" cy="307777"/>
          </a:xfrm>
          <a:prstGeom prst="rect">
            <a:avLst/>
          </a:prstGeom>
          <a:solidFill>
            <a:schemeClr val="bg1">
              <a:lumMod val="95000"/>
            </a:schemeClr>
          </a:solidFill>
        </p:spPr>
        <p:txBody>
          <a:bodyPr wrap="none" rtlCol="0">
            <a:spAutoFit/>
          </a:bodyPr>
          <a:lstStyle/>
          <a:p>
            <a:r>
              <a:rPr lang="es-CL" sz="1400" b="1" dirty="0"/>
              <a:t>2006</a:t>
            </a:r>
          </a:p>
        </p:txBody>
      </p:sp>
      <p:sp>
        <p:nvSpPr>
          <p:cNvPr id="26" name="CuadroTexto 25">
            <a:extLst>
              <a:ext uri="{FF2B5EF4-FFF2-40B4-BE49-F238E27FC236}">
                <a16:creationId xmlns:a16="http://schemas.microsoft.com/office/drawing/2014/main" id="{190EBCD0-BEA8-4BFE-A7C3-03E66C0FBE69}"/>
              </a:ext>
            </a:extLst>
          </p:cNvPr>
          <p:cNvSpPr txBox="1"/>
          <p:nvPr/>
        </p:nvSpPr>
        <p:spPr>
          <a:xfrm>
            <a:off x="9040094" y="5050448"/>
            <a:ext cx="550151" cy="307777"/>
          </a:xfrm>
          <a:prstGeom prst="rect">
            <a:avLst/>
          </a:prstGeom>
          <a:solidFill>
            <a:schemeClr val="bg1">
              <a:lumMod val="95000"/>
            </a:schemeClr>
          </a:solidFill>
        </p:spPr>
        <p:txBody>
          <a:bodyPr wrap="none" rtlCol="0">
            <a:spAutoFit/>
          </a:bodyPr>
          <a:lstStyle/>
          <a:p>
            <a:r>
              <a:rPr lang="es-CL" sz="1400" b="1" dirty="0"/>
              <a:t>2016</a:t>
            </a:r>
          </a:p>
        </p:txBody>
      </p:sp>
      <p:sp>
        <p:nvSpPr>
          <p:cNvPr id="27" name="CuadroTexto 26">
            <a:extLst>
              <a:ext uri="{FF2B5EF4-FFF2-40B4-BE49-F238E27FC236}">
                <a16:creationId xmlns:a16="http://schemas.microsoft.com/office/drawing/2014/main" id="{1DC57CD3-1C13-43C6-B3F2-ADD2463042A6}"/>
              </a:ext>
            </a:extLst>
          </p:cNvPr>
          <p:cNvSpPr txBox="1"/>
          <p:nvPr/>
        </p:nvSpPr>
        <p:spPr>
          <a:xfrm>
            <a:off x="7801769" y="5050448"/>
            <a:ext cx="550151" cy="307777"/>
          </a:xfrm>
          <a:prstGeom prst="rect">
            <a:avLst/>
          </a:prstGeom>
          <a:solidFill>
            <a:schemeClr val="bg1">
              <a:lumMod val="95000"/>
            </a:schemeClr>
          </a:solidFill>
        </p:spPr>
        <p:txBody>
          <a:bodyPr wrap="none" rtlCol="0">
            <a:spAutoFit/>
          </a:bodyPr>
          <a:lstStyle/>
          <a:p>
            <a:r>
              <a:rPr lang="es-CL" sz="1400" b="1" dirty="0"/>
              <a:t>2013</a:t>
            </a:r>
          </a:p>
        </p:txBody>
      </p:sp>
      <p:sp>
        <p:nvSpPr>
          <p:cNvPr id="28" name="CuadroTexto 27">
            <a:extLst>
              <a:ext uri="{FF2B5EF4-FFF2-40B4-BE49-F238E27FC236}">
                <a16:creationId xmlns:a16="http://schemas.microsoft.com/office/drawing/2014/main" id="{10BB6033-DAFA-4D8A-8491-AA3197E69214}"/>
              </a:ext>
            </a:extLst>
          </p:cNvPr>
          <p:cNvSpPr txBox="1"/>
          <p:nvPr/>
        </p:nvSpPr>
        <p:spPr>
          <a:xfrm>
            <a:off x="6565152" y="5050448"/>
            <a:ext cx="550151" cy="307777"/>
          </a:xfrm>
          <a:prstGeom prst="rect">
            <a:avLst/>
          </a:prstGeom>
          <a:solidFill>
            <a:schemeClr val="bg1">
              <a:lumMod val="95000"/>
            </a:schemeClr>
          </a:solidFill>
        </p:spPr>
        <p:txBody>
          <a:bodyPr wrap="none" rtlCol="0">
            <a:spAutoFit/>
          </a:bodyPr>
          <a:lstStyle/>
          <a:p>
            <a:r>
              <a:rPr lang="es-CL" sz="1400" b="1" dirty="0"/>
              <a:t>2010</a:t>
            </a:r>
          </a:p>
        </p:txBody>
      </p:sp>
      <p:sp>
        <p:nvSpPr>
          <p:cNvPr id="29" name="CuadroTexto 28">
            <a:extLst>
              <a:ext uri="{FF2B5EF4-FFF2-40B4-BE49-F238E27FC236}">
                <a16:creationId xmlns:a16="http://schemas.microsoft.com/office/drawing/2014/main" id="{C6E64B3E-95C3-4A89-98F0-F0E9A4D83D20}"/>
              </a:ext>
            </a:extLst>
          </p:cNvPr>
          <p:cNvSpPr txBox="1"/>
          <p:nvPr/>
        </p:nvSpPr>
        <p:spPr>
          <a:xfrm>
            <a:off x="4079169" y="5026152"/>
            <a:ext cx="550151" cy="307777"/>
          </a:xfrm>
          <a:prstGeom prst="rect">
            <a:avLst/>
          </a:prstGeom>
          <a:solidFill>
            <a:schemeClr val="bg1">
              <a:lumMod val="95000"/>
            </a:schemeClr>
          </a:solidFill>
        </p:spPr>
        <p:txBody>
          <a:bodyPr wrap="square" rtlCol="0">
            <a:spAutoFit/>
          </a:bodyPr>
          <a:lstStyle/>
          <a:p>
            <a:r>
              <a:rPr lang="es-CL" sz="1400" b="1" dirty="0"/>
              <a:t>2008</a:t>
            </a:r>
          </a:p>
        </p:txBody>
      </p:sp>
      <p:sp>
        <p:nvSpPr>
          <p:cNvPr id="30" name="CuadroTexto 29">
            <a:extLst>
              <a:ext uri="{FF2B5EF4-FFF2-40B4-BE49-F238E27FC236}">
                <a16:creationId xmlns:a16="http://schemas.microsoft.com/office/drawing/2014/main" id="{F6B0D0BD-D7CB-46B4-889D-B0802CA2BF11}"/>
              </a:ext>
            </a:extLst>
          </p:cNvPr>
          <p:cNvSpPr txBox="1"/>
          <p:nvPr/>
        </p:nvSpPr>
        <p:spPr>
          <a:xfrm>
            <a:off x="5315786" y="5045844"/>
            <a:ext cx="550151" cy="307777"/>
          </a:xfrm>
          <a:prstGeom prst="rect">
            <a:avLst/>
          </a:prstGeom>
          <a:solidFill>
            <a:schemeClr val="bg1">
              <a:lumMod val="95000"/>
            </a:schemeClr>
          </a:solidFill>
        </p:spPr>
        <p:txBody>
          <a:bodyPr wrap="square" rtlCol="0">
            <a:spAutoFit/>
          </a:bodyPr>
          <a:lstStyle/>
          <a:p>
            <a:r>
              <a:rPr lang="es-CL" sz="1400" b="1" dirty="0"/>
              <a:t>2009</a:t>
            </a:r>
          </a:p>
        </p:txBody>
      </p:sp>
    </p:spTree>
    <p:extLst>
      <p:ext uri="{BB962C8B-B14F-4D97-AF65-F5344CB8AC3E}">
        <p14:creationId xmlns:p14="http://schemas.microsoft.com/office/powerpoint/2010/main" val="3146352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PLAN DE TRABAJO</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29</a:t>
            </a:fld>
            <a:endParaRPr lang="es-ES_tradnl" dirty="0"/>
          </a:p>
        </p:txBody>
      </p:sp>
    </p:spTree>
    <p:extLst>
      <p:ext uri="{BB962C8B-B14F-4D97-AF65-F5344CB8AC3E}">
        <p14:creationId xmlns:p14="http://schemas.microsoft.com/office/powerpoint/2010/main" val="41676344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ANTECEDENTES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3</a:t>
            </a:fld>
            <a:endParaRPr lang="es-ES_tradnl" dirty="0"/>
          </a:p>
        </p:txBody>
      </p:sp>
    </p:spTree>
    <p:extLst>
      <p:ext uri="{BB962C8B-B14F-4D97-AF65-F5344CB8AC3E}">
        <p14:creationId xmlns:p14="http://schemas.microsoft.com/office/powerpoint/2010/main" val="1215642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12192000" cy="1056084"/>
          </a:xfrm>
        </p:spPr>
        <p:txBody>
          <a:bodyPr>
            <a:noAutofit/>
          </a:bodyPr>
          <a:lstStyle/>
          <a:p>
            <a:r>
              <a:rPr lang="es-GT" sz="3200" dirty="0"/>
              <a:t>Plan de trabajo: Construcción de mapa de dinámica de cobertura forestal 2006 - 2016 </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0" y="1178350"/>
            <a:ext cx="12192000" cy="1015663"/>
          </a:xfrm>
          <a:prstGeom prst="rect">
            <a:avLst/>
          </a:prstGeom>
          <a:solidFill>
            <a:schemeClr val="accent5">
              <a:lumMod val="20000"/>
              <a:lumOff val="80000"/>
            </a:schemeClr>
          </a:solidFill>
        </p:spPr>
        <p:txBody>
          <a:bodyPr wrap="square" rtlCol="0">
            <a:spAutoFit/>
          </a:bodyPr>
          <a:lstStyle/>
          <a:p>
            <a:pPr algn="just"/>
            <a:r>
              <a:rPr lang="es-CL" sz="2000" dirty="0"/>
              <a:t>El plan de trabajo parte de conformar un grupo multidisciplinario de especialistas en temas relacionados con teledetección, Sistemas de Información Geográfica, cartografía digital, construcción y manejo de bases de datos, análisis estadístico y un analista programador SIG.</a:t>
            </a:r>
          </a:p>
        </p:txBody>
      </p:sp>
      <p:sp>
        <p:nvSpPr>
          <p:cNvPr id="14" name="CuadroTexto 13">
            <a:extLst>
              <a:ext uri="{FF2B5EF4-FFF2-40B4-BE49-F238E27FC236}">
                <a16:creationId xmlns:a16="http://schemas.microsoft.com/office/drawing/2014/main" id="{B66E4289-5737-4AE0-8581-4D6A1ED65A97}"/>
              </a:ext>
            </a:extLst>
          </p:cNvPr>
          <p:cNvSpPr txBox="1"/>
          <p:nvPr/>
        </p:nvSpPr>
        <p:spPr>
          <a:xfrm>
            <a:off x="0" y="2346413"/>
            <a:ext cx="12192000" cy="1015663"/>
          </a:xfrm>
          <a:prstGeom prst="rect">
            <a:avLst/>
          </a:prstGeom>
          <a:solidFill>
            <a:schemeClr val="accent5">
              <a:lumMod val="20000"/>
              <a:lumOff val="80000"/>
            </a:schemeClr>
          </a:solidFill>
        </p:spPr>
        <p:txBody>
          <a:bodyPr wrap="square" rtlCol="0">
            <a:spAutoFit/>
          </a:bodyPr>
          <a:lstStyle/>
          <a:p>
            <a:pPr algn="just"/>
            <a:r>
              <a:rPr lang="es-CL" sz="2000" dirty="0"/>
              <a:t>Con respecto a los tiempos estimados que debe operar cada especialista, se tienen estimados los rendimientos en tareas como la clasificación de imágenes satelitales, dicha actividad, es una de las más relevantes y que demandará más tiempo durante el proceso.</a:t>
            </a:r>
          </a:p>
        </p:txBody>
      </p:sp>
      <p:pic>
        <p:nvPicPr>
          <p:cNvPr id="18" name="Imagen 17"/>
          <p:cNvPicPr>
            <a:picLocks noChangeAspect="1"/>
          </p:cNvPicPr>
          <p:nvPr/>
        </p:nvPicPr>
        <p:blipFill>
          <a:blip r:embed="rId2"/>
          <a:stretch>
            <a:fillRect/>
          </a:stretch>
        </p:blipFill>
        <p:spPr>
          <a:xfrm>
            <a:off x="6515100" y="4210049"/>
            <a:ext cx="5676900" cy="1213549"/>
          </a:xfrm>
          <a:prstGeom prst="rect">
            <a:avLst/>
          </a:prstGeom>
        </p:spPr>
      </p:pic>
      <p:pic>
        <p:nvPicPr>
          <p:cNvPr id="19" name="Imagen 18"/>
          <p:cNvPicPr>
            <a:picLocks noChangeAspect="1"/>
          </p:cNvPicPr>
          <p:nvPr/>
        </p:nvPicPr>
        <p:blipFill>
          <a:blip r:embed="rId3"/>
          <a:stretch>
            <a:fillRect/>
          </a:stretch>
        </p:blipFill>
        <p:spPr>
          <a:xfrm>
            <a:off x="0" y="3514476"/>
            <a:ext cx="6310067" cy="3267325"/>
          </a:xfrm>
          <a:prstGeom prst="rect">
            <a:avLst/>
          </a:prstGeom>
        </p:spPr>
      </p:pic>
    </p:spTree>
    <p:extLst>
      <p:ext uri="{BB962C8B-B14F-4D97-AF65-F5344CB8AC3E}">
        <p14:creationId xmlns:p14="http://schemas.microsoft.com/office/powerpoint/2010/main" val="1869727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Conector recto 76"/>
          <p:cNvCxnSpPr>
            <a:cxnSpLocks/>
            <a:stCxn id="35" idx="2"/>
            <a:endCxn id="37" idx="2"/>
          </p:cNvCxnSpPr>
          <p:nvPr/>
        </p:nvCxnSpPr>
        <p:spPr>
          <a:xfrm>
            <a:off x="6572682" y="4096246"/>
            <a:ext cx="0" cy="77823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7" name="Rectángulo 86"/>
          <p:cNvSpPr/>
          <p:nvPr/>
        </p:nvSpPr>
        <p:spPr>
          <a:xfrm>
            <a:off x="9578596" y="3071659"/>
            <a:ext cx="2077021" cy="2939920"/>
          </a:xfrm>
          <a:prstGeom prst="rect">
            <a:avLst/>
          </a:prstGeom>
          <a:solidFill>
            <a:schemeClr val="accent2">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Equipo de trabajo</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4895849" y="1111621"/>
            <a:ext cx="2400300" cy="261610"/>
          </a:xfrm>
          <a:prstGeom prst="rect">
            <a:avLst/>
          </a:prstGeom>
          <a:solidFill>
            <a:schemeClr val="accent5">
              <a:lumMod val="20000"/>
              <a:lumOff val="80000"/>
            </a:schemeClr>
          </a:solidFill>
        </p:spPr>
        <p:txBody>
          <a:bodyPr wrap="square" rtlCol="0">
            <a:spAutoFit/>
          </a:bodyPr>
          <a:lstStyle/>
          <a:p>
            <a:pPr algn="ctr"/>
            <a:r>
              <a:rPr lang="es-CL" sz="1100" dirty="0"/>
              <a:t>Coordinador General</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4895849" y="820503"/>
            <a:ext cx="2400300" cy="276999"/>
          </a:xfrm>
          <a:prstGeom prst="rect">
            <a:avLst/>
          </a:prstGeom>
          <a:solidFill>
            <a:schemeClr val="accent5">
              <a:lumMod val="50000"/>
            </a:schemeClr>
          </a:solidFill>
        </p:spPr>
        <p:txBody>
          <a:bodyPr wrap="square" rtlCol="0">
            <a:spAutoFit/>
          </a:bodyPr>
          <a:lstStyle/>
          <a:p>
            <a:pPr algn="ctr"/>
            <a:r>
              <a:rPr lang="es-CL" sz="1200" b="1" dirty="0">
                <a:solidFill>
                  <a:schemeClr val="bg1"/>
                </a:solidFill>
              </a:rPr>
              <a:t>PATRICIO EMANUELLI</a:t>
            </a:r>
          </a:p>
        </p:txBody>
      </p:sp>
      <p:sp>
        <p:nvSpPr>
          <p:cNvPr id="8" name="CuadroTexto 7">
            <a:extLst>
              <a:ext uri="{FF2B5EF4-FFF2-40B4-BE49-F238E27FC236}">
                <a16:creationId xmlns:a16="http://schemas.microsoft.com/office/drawing/2014/main" id="{B66E4289-5737-4AE0-8581-4D6A1ED65A97}"/>
              </a:ext>
            </a:extLst>
          </p:cNvPr>
          <p:cNvSpPr txBox="1"/>
          <p:nvPr/>
        </p:nvSpPr>
        <p:spPr>
          <a:xfrm>
            <a:off x="5055641" y="1877718"/>
            <a:ext cx="2080715" cy="261610"/>
          </a:xfrm>
          <a:prstGeom prst="rect">
            <a:avLst/>
          </a:prstGeom>
          <a:solidFill>
            <a:schemeClr val="accent5">
              <a:lumMod val="20000"/>
              <a:lumOff val="80000"/>
            </a:schemeClr>
          </a:solidFill>
        </p:spPr>
        <p:txBody>
          <a:bodyPr wrap="square" rtlCol="0">
            <a:spAutoFit/>
          </a:bodyPr>
          <a:lstStyle/>
          <a:p>
            <a:pPr algn="ctr"/>
            <a:r>
              <a:rPr lang="es-CL" sz="1100" dirty="0"/>
              <a:t>Coordinación técnica</a:t>
            </a:r>
          </a:p>
        </p:txBody>
      </p:sp>
      <p:sp>
        <p:nvSpPr>
          <p:cNvPr id="9" name="CuadroTexto 8">
            <a:extLst>
              <a:ext uri="{FF2B5EF4-FFF2-40B4-BE49-F238E27FC236}">
                <a16:creationId xmlns:a16="http://schemas.microsoft.com/office/drawing/2014/main" id="{B66E4289-5737-4AE0-8581-4D6A1ED65A97}"/>
              </a:ext>
            </a:extLst>
          </p:cNvPr>
          <p:cNvSpPr txBox="1"/>
          <p:nvPr/>
        </p:nvSpPr>
        <p:spPr>
          <a:xfrm>
            <a:off x="5055641" y="1606372"/>
            <a:ext cx="208071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EFRAIN DUARTE</a:t>
            </a:r>
          </a:p>
        </p:txBody>
      </p:sp>
      <p:sp>
        <p:nvSpPr>
          <p:cNvPr id="11" name="CuadroTexto 10">
            <a:extLst>
              <a:ext uri="{FF2B5EF4-FFF2-40B4-BE49-F238E27FC236}">
                <a16:creationId xmlns:a16="http://schemas.microsoft.com/office/drawing/2014/main" id="{B66E4289-5737-4AE0-8581-4D6A1ED65A97}"/>
              </a:ext>
            </a:extLst>
          </p:cNvPr>
          <p:cNvSpPr txBox="1"/>
          <p:nvPr/>
        </p:nvSpPr>
        <p:spPr>
          <a:xfrm>
            <a:off x="1173721"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1</a:t>
            </a:r>
          </a:p>
        </p:txBody>
      </p:sp>
      <p:sp>
        <p:nvSpPr>
          <p:cNvPr id="12" name="CuadroTexto 11">
            <a:extLst>
              <a:ext uri="{FF2B5EF4-FFF2-40B4-BE49-F238E27FC236}">
                <a16:creationId xmlns:a16="http://schemas.microsoft.com/office/drawing/2014/main" id="{B66E4289-5737-4AE0-8581-4D6A1ED65A97}"/>
              </a:ext>
            </a:extLst>
          </p:cNvPr>
          <p:cNvSpPr txBox="1"/>
          <p:nvPr/>
        </p:nvSpPr>
        <p:spPr>
          <a:xfrm>
            <a:off x="1173721"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ROLANDO MONTENEGRO</a:t>
            </a:r>
          </a:p>
        </p:txBody>
      </p:sp>
      <p:sp>
        <p:nvSpPr>
          <p:cNvPr id="13" name="CuadroTexto 12">
            <a:extLst>
              <a:ext uri="{FF2B5EF4-FFF2-40B4-BE49-F238E27FC236}">
                <a16:creationId xmlns:a16="http://schemas.microsoft.com/office/drawing/2014/main" id="{B66E4289-5737-4AE0-8581-4D6A1ED65A97}"/>
              </a:ext>
            </a:extLst>
          </p:cNvPr>
          <p:cNvSpPr txBox="1"/>
          <p:nvPr/>
        </p:nvSpPr>
        <p:spPr>
          <a:xfrm>
            <a:off x="6640502"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técnico 2</a:t>
            </a:r>
          </a:p>
        </p:txBody>
      </p:sp>
      <p:sp>
        <p:nvSpPr>
          <p:cNvPr id="15" name="CuadroTexto 14">
            <a:extLst>
              <a:ext uri="{FF2B5EF4-FFF2-40B4-BE49-F238E27FC236}">
                <a16:creationId xmlns:a16="http://schemas.microsoft.com/office/drawing/2014/main" id="{B66E4289-5737-4AE0-8581-4D6A1ED65A97}"/>
              </a:ext>
            </a:extLst>
          </p:cNvPr>
          <p:cNvSpPr txBox="1"/>
          <p:nvPr/>
        </p:nvSpPr>
        <p:spPr>
          <a:xfrm>
            <a:off x="6640502"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OMAR ORELLANA</a:t>
            </a:r>
          </a:p>
        </p:txBody>
      </p:sp>
      <p:sp>
        <p:nvSpPr>
          <p:cNvPr id="16" name="CuadroTexto 15">
            <a:extLst>
              <a:ext uri="{FF2B5EF4-FFF2-40B4-BE49-F238E27FC236}">
                <a16:creationId xmlns:a16="http://schemas.microsoft.com/office/drawing/2014/main" id="{B66E4289-5737-4AE0-8581-4D6A1ED65A97}"/>
              </a:ext>
            </a:extLst>
          </p:cNvPr>
          <p:cNvSpPr txBox="1"/>
          <p:nvPr/>
        </p:nvSpPr>
        <p:spPr>
          <a:xfrm>
            <a:off x="3882800" y="2883225"/>
            <a:ext cx="1717345" cy="261610"/>
          </a:xfrm>
          <a:prstGeom prst="rect">
            <a:avLst/>
          </a:prstGeom>
          <a:solidFill>
            <a:schemeClr val="accent5">
              <a:lumMod val="20000"/>
              <a:lumOff val="80000"/>
            </a:schemeClr>
          </a:solidFill>
        </p:spPr>
        <p:txBody>
          <a:bodyPr wrap="square" rtlCol="0">
            <a:spAutoFit/>
          </a:bodyPr>
          <a:lstStyle/>
          <a:p>
            <a:pPr algn="ctr"/>
            <a:r>
              <a:rPr lang="es-CL" sz="1100" dirty="0"/>
              <a:t>Asistente programador</a:t>
            </a:r>
          </a:p>
        </p:txBody>
      </p:sp>
      <p:sp>
        <p:nvSpPr>
          <p:cNvPr id="17" name="CuadroTexto 16">
            <a:extLst>
              <a:ext uri="{FF2B5EF4-FFF2-40B4-BE49-F238E27FC236}">
                <a16:creationId xmlns:a16="http://schemas.microsoft.com/office/drawing/2014/main" id="{B66E4289-5737-4AE0-8581-4D6A1ED65A97}"/>
              </a:ext>
            </a:extLst>
          </p:cNvPr>
          <p:cNvSpPr txBox="1"/>
          <p:nvPr/>
        </p:nvSpPr>
        <p:spPr>
          <a:xfrm>
            <a:off x="3882800" y="2621615"/>
            <a:ext cx="1717345" cy="261610"/>
          </a:xfrm>
          <a:prstGeom prst="rect">
            <a:avLst/>
          </a:prstGeom>
          <a:solidFill>
            <a:schemeClr val="accent5">
              <a:lumMod val="50000"/>
            </a:schemeClr>
          </a:solidFill>
        </p:spPr>
        <p:txBody>
          <a:bodyPr wrap="square" rtlCol="0">
            <a:spAutoFit/>
          </a:bodyPr>
          <a:lstStyle/>
          <a:p>
            <a:pPr algn="ctr"/>
            <a:r>
              <a:rPr lang="es-CL" sz="1100" b="1" dirty="0">
                <a:solidFill>
                  <a:schemeClr val="bg1"/>
                </a:solidFill>
              </a:rPr>
              <a:t>FABIO CASCO</a:t>
            </a:r>
          </a:p>
        </p:txBody>
      </p:sp>
      <p:cxnSp>
        <p:nvCxnSpPr>
          <p:cNvPr id="6" name="Conector recto de flecha 5"/>
          <p:cNvCxnSpPr>
            <a:stCxn id="3" idx="2"/>
            <a:endCxn id="9" idx="0"/>
          </p:cNvCxnSpPr>
          <p:nvPr/>
        </p:nvCxnSpPr>
        <p:spPr>
          <a:xfrm>
            <a:off x="6095999" y="1373231"/>
            <a:ext cx="0" cy="233141"/>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8" idx="2"/>
            <a:endCxn id="12" idx="0"/>
          </p:cNvCxnSpPr>
          <p:nvPr/>
        </p:nvCxnSpPr>
        <p:spPr>
          <a:xfrm rot="5400000">
            <a:off x="3823054" y="348669"/>
            <a:ext cx="482287" cy="4063605"/>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p:cNvCxnSpPr>
            <a:stCxn id="8" idx="2"/>
            <a:endCxn id="15" idx="0"/>
          </p:cNvCxnSpPr>
          <p:nvPr/>
        </p:nvCxnSpPr>
        <p:spPr>
          <a:xfrm rot="16200000" flipH="1">
            <a:off x="6556444" y="1678883"/>
            <a:ext cx="482287" cy="140317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66E4289-5737-4AE0-8581-4D6A1ED65A97}"/>
              </a:ext>
            </a:extLst>
          </p:cNvPr>
          <p:cNvSpPr txBox="1"/>
          <p:nvPr/>
        </p:nvSpPr>
        <p:spPr>
          <a:xfrm>
            <a:off x="456966" y="3842811"/>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28" name="CuadroTexto 27">
            <a:extLst>
              <a:ext uri="{FF2B5EF4-FFF2-40B4-BE49-F238E27FC236}">
                <a16:creationId xmlns:a16="http://schemas.microsoft.com/office/drawing/2014/main" id="{B66E4289-5737-4AE0-8581-4D6A1ED65A97}"/>
              </a:ext>
            </a:extLst>
          </p:cNvPr>
          <p:cNvSpPr txBox="1"/>
          <p:nvPr/>
        </p:nvSpPr>
        <p:spPr>
          <a:xfrm>
            <a:off x="456966" y="3581201"/>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OSCAR GONZALES</a:t>
            </a:r>
          </a:p>
        </p:txBody>
      </p:sp>
      <p:sp>
        <p:nvSpPr>
          <p:cNvPr id="29" name="CuadroTexto 28">
            <a:extLst>
              <a:ext uri="{FF2B5EF4-FFF2-40B4-BE49-F238E27FC236}">
                <a16:creationId xmlns:a16="http://schemas.microsoft.com/office/drawing/2014/main" id="{B66E4289-5737-4AE0-8581-4D6A1ED65A97}"/>
              </a:ext>
            </a:extLst>
          </p:cNvPr>
          <p:cNvSpPr txBox="1"/>
          <p:nvPr/>
        </p:nvSpPr>
        <p:spPr>
          <a:xfrm>
            <a:off x="456966" y="4621044"/>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0" name="CuadroTexto 29">
            <a:extLst>
              <a:ext uri="{FF2B5EF4-FFF2-40B4-BE49-F238E27FC236}">
                <a16:creationId xmlns:a16="http://schemas.microsoft.com/office/drawing/2014/main" id="{B66E4289-5737-4AE0-8581-4D6A1ED65A97}"/>
              </a:ext>
            </a:extLst>
          </p:cNvPr>
          <p:cNvSpPr txBox="1"/>
          <p:nvPr/>
        </p:nvSpPr>
        <p:spPr>
          <a:xfrm>
            <a:off x="456966" y="4359434"/>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CLAUDIA SAPUT</a:t>
            </a:r>
          </a:p>
        </p:txBody>
      </p:sp>
      <p:sp>
        <p:nvSpPr>
          <p:cNvPr id="31" name="CuadroTexto 30">
            <a:extLst>
              <a:ext uri="{FF2B5EF4-FFF2-40B4-BE49-F238E27FC236}">
                <a16:creationId xmlns:a16="http://schemas.microsoft.com/office/drawing/2014/main" id="{B66E4289-5737-4AE0-8581-4D6A1ED65A97}"/>
              </a:ext>
            </a:extLst>
          </p:cNvPr>
          <p:cNvSpPr txBox="1"/>
          <p:nvPr/>
        </p:nvSpPr>
        <p:spPr>
          <a:xfrm>
            <a:off x="2320256" y="384783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2" name="CuadroTexto 31">
            <a:extLst>
              <a:ext uri="{FF2B5EF4-FFF2-40B4-BE49-F238E27FC236}">
                <a16:creationId xmlns:a16="http://schemas.microsoft.com/office/drawing/2014/main" id="{B66E4289-5737-4AE0-8581-4D6A1ED65A97}"/>
              </a:ext>
            </a:extLst>
          </p:cNvPr>
          <p:cNvSpPr txBox="1"/>
          <p:nvPr/>
        </p:nvSpPr>
        <p:spPr>
          <a:xfrm>
            <a:off x="2320256" y="358622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ULISES ARMAS</a:t>
            </a:r>
          </a:p>
        </p:txBody>
      </p:sp>
      <p:sp>
        <p:nvSpPr>
          <p:cNvPr id="33" name="CuadroTexto 32">
            <a:extLst>
              <a:ext uri="{FF2B5EF4-FFF2-40B4-BE49-F238E27FC236}">
                <a16:creationId xmlns:a16="http://schemas.microsoft.com/office/drawing/2014/main" id="{B66E4289-5737-4AE0-8581-4D6A1ED65A97}"/>
              </a:ext>
            </a:extLst>
          </p:cNvPr>
          <p:cNvSpPr txBox="1"/>
          <p:nvPr/>
        </p:nvSpPr>
        <p:spPr>
          <a:xfrm>
            <a:off x="2320256" y="4632660"/>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34" name="CuadroTexto 33">
            <a:extLst>
              <a:ext uri="{FF2B5EF4-FFF2-40B4-BE49-F238E27FC236}">
                <a16:creationId xmlns:a16="http://schemas.microsoft.com/office/drawing/2014/main" id="{B66E4289-5737-4AE0-8581-4D6A1ED65A97}"/>
              </a:ext>
            </a:extLst>
          </p:cNvPr>
          <p:cNvSpPr txBox="1"/>
          <p:nvPr/>
        </p:nvSpPr>
        <p:spPr>
          <a:xfrm>
            <a:off x="2320256" y="4371050"/>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RENE OROZCO</a:t>
            </a:r>
          </a:p>
        </p:txBody>
      </p:sp>
      <p:sp>
        <p:nvSpPr>
          <p:cNvPr id="35" name="CuadroTexto 34">
            <a:extLst>
              <a:ext uri="{FF2B5EF4-FFF2-40B4-BE49-F238E27FC236}">
                <a16:creationId xmlns:a16="http://schemas.microsoft.com/office/drawing/2014/main" id="{B66E4289-5737-4AE0-8581-4D6A1ED65A97}"/>
              </a:ext>
            </a:extLst>
          </p:cNvPr>
          <p:cNvSpPr txBox="1"/>
          <p:nvPr/>
        </p:nvSpPr>
        <p:spPr>
          <a:xfrm>
            <a:off x="588225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6" name="CuadroTexto 35">
            <a:extLst>
              <a:ext uri="{FF2B5EF4-FFF2-40B4-BE49-F238E27FC236}">
                <a16:creationId xmlns:a16="http://schemas.microsoft.com/office/drawing/2014/main" id="{B66E4289-5737-4AE0-8581-4D6A1ED65A97}"/>
              </a:ext>
            </a:extLst>
          </p:cNvPr>
          <p:cNvSpPr txBox="1"/>
          <p:nvPr/>
        </p:nvSpPr>
        <p:spPr>
          <a:xfrm>
            <a:off x="588225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ALEXANDER GARAY</a:t>
            </a:r>
          </a:p>
        </p:txBody>
      </p:sp>
      <p:sp>
        <p:nvSpPr>
          <p:cNvPr id="37" name="CuadroTexto 36">
            <a:extLst>
              <a:ext uri="{FF2B5EF4-FFF2-40B4-BE49-F238E27FC236}">
                <a16:creationId xmlns:a16="http://schemas.microsoft.com/office/drawing/2014/main" id="{B66E4289-5737-4AE0-8581-4D6A1ED65A97}"/>
              </a:ext>
            </a:extLst>
          </p:cNvPr>
          <p:cNvSpPr txBox="1"/>
          <p:nvPr/>
        </p:nvSpPr>
        <p:spPr>
          <a:xfrm>
            <a:off x="5882251" y="4619466"/>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teledetección</a:t>
            </a:r>
          </a:p>
        </p:txBody>
      </p:sp>
      <p:sp>
        <p:nvSpPr>
          <p:cNvPr id="38" name="CuadroTexto 37">
            <a:extLst>
              <a:ext uri="{FF2B5EF4-FFF2-40B4-BE49-F238E27FC236}">
                <a16:creationId xmlns:a16="http://schemas.microsoft.com/office/drawing/2014/main" id="{B66E4289-5737-4AE0-8581-4D6A1ED65A97}"/>
              </a:ext>
            </a:extLst>
          </p:cNvPr>
          <p:cNvSpPr txBox="1"/>
          <p:nvPr/>
        </p:nvSpPr>
        <p:spPr>
          <a:xfrm>
            <a:off x="5882251" y="4357856"/>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JORGE CALDERON</a:t>
            </a:r>
          </a:p>
        </p:txBody>
      </p:sp>
      <p:sp>
        <p:nvSpPr>
          <p:cNvPr id="39" name="CuadroTexto 38">
            <a:extLst>
              <a:ext uri="{FF2B5EF4-FFF2-40B4-BE49-F238E27FC236}">
                <a16:creationId xmlns:a16="http://schemas.microsoft.com/office/drawing/2014/main" id="{B66E4289-5737-4AE0-8581-4D6A1ED65A97}"/>
              </a:ext>
            </a:extLst>
          </p:cNvPr>
          <p:cNvSpPr txBox="1"/>
          <p:nvPr/>
        </p:nvSpPr>
        <p:spPr>
          <a:xfrm>
            <a:off x="7745541" y="384123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0" name="CuadroTexto 39">
            <a:extLst>
              <a:ext uri="{FF2B5EF4-FFF2-40B4-BE49-F238E27FC236}">
                <a16:creationId xmlns:a16="http://schemas.microsoft.com/office/drawing/2014/main" id="{B66E4289-5737-4AE0-8581-4D6A1ED65A97}"/>
              </a:ext>
            </a:extLst>
          </p:cNvPr>
          <p:cNvSpPr txBox="1"/>
          <p:nvPr/>
        </p:nvSpPr>
        <p:spPr>
          <a:xfrm>
            <a:off x="7745541" y="357962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MADELINE LOZANO</a:t>
            </a:r>
          </a:p>
        </p:txBody>
      </p:sp>
      <p:sp>
        <p:nvSpPr>
          <p:cNvPr id="41" name="CuadroTexto 40">
            <a:extLst>
              <a:ext uri="{FF2B5EF4-FFF2-40B4-BE49-F238E27FC236}">
                <a16:creationId xmlns:a16="http://schemas.microsoft.com/office/drawing/2014/main" id="{B66E4289-5737-4AE0-8581-4D6A1ED65A97}"/>
              </a:ext>
            </a:extLst>
          </p:cNvPr>
          <p:cNvSpPr txBox="1"/>
          <p:nvPr/>
        </p:nvSpPr>
        <p:spPr>
          <a:xfrm>
            <a:off x="7745541" y="4626063"/>
            <a:ext cx="1380861" cy="255013"/>
          </a:xfrm>
          <a:prstGeom prst="rect">
            <a:avLst/>
          </a:prstGeom>
          <a:solidFill>
            <a:schemeClr val="accent5">
              <a:lumMod val="20000"/>
              <a:lumOff val="80000"/>
            </a:schemeClr>
          </a:solidFill>
        </p:spPr>
        <p:txBody>
          <a:bodyPr wrap="square" rtlCol="0">
            <a:spAutoFit/>
          </a:bodyPr>
          <a:lstStyle/>
          <a:p>
            <a:pPr algn="ctr"/>
            <a:r>
              <a:rPr lang="es-CL" sz="1050" dirty="0"/>
              <a:t>Técnico SIG</a:t>
            </a:r>
          </a:p>
        </p:txBody>
      </p:sp>
      <p:sp>
        <p:nvSpPr>
          <p:cNvPr id="42" name="CuadroTexto 41">
            <a:extLst>
              <a:ext uri="{FF2B5EF4-FFF2-40B4-BE49-F238E27FC236}">
                <a16:creationId xmlns:a16="http://schemas.microsoft.com/office/drawing/2014/main" id="{B66E4289-5737-4AE0-8581-4D6A1ED65A97}"/>
              </a:ext>
            </a:extLst>
          </p:cNvPr>
          <p:cNvSpPr txBox="1"/>
          <p:nvPr/>
        </p:nvSpPr>
        <p:spPr>
          <a:xfrm>
            <a:off x="7745541" y="4364453"/>
            <a:ext cx="1380861" cy="255013"/>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LUIS GONZALES</a:t>
            </a:r>
          </a:p>
        </p:txBody>
      </p:sp>
      <p:cxnSp>
        <p:nvCxnSpPr>
          <p:cNvPr id="47" name="Conector recto 46"/>
          <p:cNvCxnSpPr>
            <a:stCxn id="17" idx="3"/>
            <a:endCxn id="15" idx="1"/>
          </p:cNvCxnSpPr>
          <p:nvPr/>
        </p:nvCxnSpPr>
        <p:spPr>
          <a:xfrm>
            <a:off x="5600145" y="2752420"/>
            <a:ext cx="1040357"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ctor recto 47"/>
          <p:cNvCxnSpPr>
            <a:stCxn id="17" idx="1"/>
            <a:endCxn id="12" idx="3"/>
          </p:cNvCxnSpPr>
          <p:nvPr/>
        </p:nvCxnSpPr>
        <p:spPr>
          <a:xfrm flipH="1">
            <a:off x="2891066" y="2752420"/>
            <a:ext cx="991734" cy="0"/>
          </a:xfrm>
          <a:prstGeom prst="line">
            <a:avLst/>
          </a:prstGeom>
          <a:ln w="190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ector angular 51"/>
          <p:cNvCxnSpPr>
            <a:stCxn id="11" idx="2"/>
            <a:endCxn id="28" idx="0"/>
          </p:cNvCxnSpPr>
          <p:nvPr/>
        </p:nvCxnSpPr>
        <p:spPr>
          <a:xfrm rot="5400000">
            <a:off x="1371713" y="2920520"/>
            <a:ext cx="436366" cy="884997"/>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angular 55"/>
          <p:cNvCxnSpPr>
            <a:stCxn id="11" idx="2"/>
            <a:endCxn id="32" idx="0"/>
          </p:cNvCxnSpPr>
          <p:nvPr/>
        </p:nvCxnSpPr>
        <p:spPr>
          <a:xfrm rot="16200000" flipH="1">
            <a:off x="2300848" y="2876380"/>
            <a:ext cx="441385" cy="978293"/>
          </a:xfrm>
          <a:prstGeom prst="bentConnector3">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p:cNvCxnSpPr>
            <a:stCxn id="31" idx="2"/>
            <a:endCxn id="34" idx="0"/>
          </p:cNvCxnSpPr>
          <p:nvPr/>
        </p:nvCxnSpPr>
        <p:spPr>
          <a:xfrm>
            <a:off x="3010687" y="4102843"/>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ector recto 63"/>
          <p:cNvCxnSpPr>
            <a:stCxn id="27" idx="2"/>
            <a:endCxn id="30" idx="0"/>
          </p:cNvCxnSpPr>
          <p:nvPr/>
        </p:nvCxnSpPr>
        <p:spPr>
          <a:xfrm>
            <a:off x="1147397" y="4097824"/>
            <a:ext cx="0" cy="26161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CuadroTexto 64">
            <a:extLst>
              <a:ext uri="{FF2B5EF4-FFF2-40B4-BE49-F238E27FC236}">
                <a16:creationId xmlns:a16="http://schemas.microsoft.com/office/drawing/2014/main" id="{B66E4289-5737-4AE0-8581-4D6A1ED65A97}"/>
              </a:ext>
            </a:extLst>
          </p:cNvPr>
          <p:cNvSpPr txBox="1"/>
          <p:nvPr/>
        </p:nvSpPr>
        <p:spPr>
          <a:xfrm>
            <a:off x="9911630" y="3446785"/>
            <a:ext cx="1498565" cy="253916"/>
          </a:xfrm>
          <a:prstGeom prst="rect">
            <a:avLst/>
          </a:prstGeom>
          <a:solidFill>
            <a:schemeClr val="accent5">
              <a:lumMod val="40000"/>
              <a:lumOff val="60000"/>
            </a:schemeClr>
          </a:solidFill>
        </p:spPr>
        <p:txBody>
          <a:bodyPr wrap="square" rtlCol="0">
            <a:spAutoFit/>
          </a:bodyPr>
          <a:lstStyle/>
          <a:p>
            <a:pPr algn="ctr"/>
            <a:r>
              <a:rPr lang="es-CL" sz="1050" dirty="0"/>
              <a:t>Gestión Base Datos</a:t>
            </a:r>
          </a:p>
        </p:txBody>
      </p:sp>
      <p:sp>
        <p:nvSpPr>
          <p:cNvPr id="66" name="CuadroTexto 65">
            <a:extLst>
              <a:ext uri="{FF2B5EF4-FFF2-40B4-BE49-F238E27FC236}">
                <a16:creationId xmlns:a16="http://schemas.microsoft.com/office/drawing/2014/main" id="{B66E4289-5737-4AE0-8581-4D6A1ED65A97}"/>
              </a:ext>
            </a:extLst>
          </p:cNvPr>
          <p:cNvSpPr txBox="1"/>
          <p:nvPr/>
        </p:nvSpPr>
        <p:spPr>
          <a:xfrm>
            <a:off x="9911630" y="3185174"/>
            <a:ext cx="1498565" cy="253917"/>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JAIME AVILES</a:t>
            </a:r>
          </a:p>
        </p:txBody>
      </p:sp>
      <p:sp>
        <p:nvSpPr>
          <p:cNvPr id="67" name="CuadroTexto 66">
            <a:extLst>
              <a:ext uri="{FF2B5EF4-FFF2-40B4-BE49-F238E27FC236}">
                <a16:creationId xmlns:a16="http://schemas.microsoft.com/office/drawing/2014/main" id="{B66E4289-5737-4AE0-8581-4D6A1ED65A97}"/>
              </a:ext>
            </a:extLst>
          </p:cNvPr>
          <p:cNvSpPr txBox="1"/>
          <p:nvPr/>
        </p:nvSpPr>
        <p:spPr>
          <a:xfrm>
            <a:off x="9911630" y="4231614"/>
            <a:ext cx="1498565" cy="260513"/>
          </a:xfrm>
          <a:prstGeom prst="rect">
            <a:avLst/>
          </a:prstGeom>
          <a:solidFill>
            <a:schemeClr val="accent5">
              <a:lumMod val="40000"/>
              <a:lumOff val="60000"/>
            </a:schemeClr>
          </a:solidFill>
        </p:spPr>
        <p:txBody>
          <a:bodyPr wrap="square" rtlCol="0">
            <a:spAutoFit/>
          </a:bodyPr>
          <a:lstStyle/>
          <a:p>
            <a:pPr algn="ctr"/>
            <a:r>
              <a:rPr lang="es-CL" sz="1050" dirty="0"/>
              <a:t>Análisis estadístico</a:t>
            </a:r>
          </a:p>
        </p:txBody>
      </p:sp>
      <p:sp>
        <p:nvSpPr>
          <p:cNvPr id="68" name="CuadroTexto 67">
            <a:extLst>
              <a:ext uri="{FF2B5EF4-FFF2-40B4-BE49-F238E27FC236}">
                <a16:creationId xmlns:a16="http://schemas.microsoft.com/office/drawing/2014/main" id="{B66E4289-5737-4AE0-8581-4D6A1ED65A97}"/>
              </a:ext>
            </a:extLst>
          </p:cNvPr>
          <p:cNvSpPr txBox="1"/>
          <p:nvPr/>
        </p:nvSpPr>
        <p:spPr>
          <a:xfrm>
            <a:off x="9911630" y="3970004"/>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PATRICIO EMANUELLI</a:t>
            </a:r>
          </a:p>
        </p:txBody>
      </p:sp>
      <p:sp>
        <p:nvSpPr>
          <p:cNvPr id="69" name="CuadroTexto 68">
            <a:extLst>
              <a:ext uri="{FF2B5EF4-FFF2-40B4-BE49-F238E27FC236}">
                <a16:creationId xmlns:a16="http://schemas.microsoft.com/office/drawing/2014/main" id="{B66E4289-5737-4AE0-8581-4D6A1ED65A97}"/>
              </a:ext>
            </a:extLst>
          </p:cNvPr>
          <p:cNvSpPr txBox="1"/>
          <p:nvPr/>
        </p:nvSpPr>
        <p:spPr>
          <a:xfrm>
            <a:off x="9911630" y="498076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70" name="CuadroTexto 69">
            <a:extLst>
              <a:ext uri="{FF2B5EF4-FFF2-40B4-BE49-F238E27FC236}">
                <a16:creationId xmlns:a16="http://schemas.microsoft.com/office/drawing/2014/main" id="{B66E4289-5737-4AE0-8581-4D6A1ED65A97}"/>
              </a:ext>
            </a:extLst>
          </p:cNvPr>
          <p:cNvSpPr txBox="1"/>
          <p:nvPr/>
        </p:nvSpPr>
        <p:spPr>
          <a:xfrm>
            <a:off x="9911630" y="471915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FABIAN MILLA</a:t>
            </a:r>
          </a:p>
        </p:txBody>
      </p:sp>
      <p:cxnSp>
        <p:nvCxnSpPr>
          <p:cNvPr id="71" name="Conector angular 70"/>
          <p:cNvCxnSpPr>
            <a:stCxn id="13" idx="2"/>
            <a:endCxn id="36" idx="0"/>
          </p:cNvCxnSpPr>
          <p:nvPr/>
        </p:nvCxnSpPr>
        <p:spPr>
          <a:xfrm rot="5400000">
            <a:off x="6818535" y="2898983"/>
            <a:ext cx="434788" cy="926493"/>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Conector angular 73"/>
          <p:cNvCxnSpPr>
            <a:stCxn id="13" idx="2"/>
            <a:endCxn id="40" idx="0"/>
          </p:cNvCxnSpPr>
          <p:nvPr/>
        </p:nvCxnSpPr>
        <p:spPr>
          <a:xfrm rot="16200000" flipH="1">
            <a:off x="7750179" y="2893830"/>
            <a:ext cx="434788" cy="936797"/>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cto 79"/>
          <p:cNvCxnSpPr>
            <a:stCxn id="39" idx="2"/>
            <a:endCxn id="42" idx="0"/>
          </p:cNvCxnSpPr>
          <p:nvPr/>
        </p:nvCxnSpPr>
        <p:spPr>
          <a:xfrm>
            <a:off x="8435972" y="4096246"/>
            <a:ext cx="0" cy="268207"/>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B66E4289-5737-4AE0-8581-4D6A1ED65A97}"/>
              </a:ext>
            </a:extLst>
          </p:cNvPr>
          <p:cNvSpPr txBox="1"/>
          <p:nvPr/>
        </p:nvSpPr>
        <p:spPr>
          <a:xfrm>
            <a:off x="9578596" y="2609994"/>
            <a:ext cx="2077021" cy="461665"/>
          </a:xfrm>
          <a:prstGeom prst="rect">
            <a:avLst/>
          </a:prstGeom>
          <a:solidFill>
            <a:schemeClr val="accent5">
              <a:lumMod val="50000"/>
            </a:schemeClr>
          </a:solidFill>
          <a:ln>
            <a:solidFill>
              <a:schemeClr val="accent1">
                <a:lumMod val="75000"/>
              </a:schemeClr>
            </a:solidFill>
          </a:ln>
        </p:spPr>
        <p:txBody>
          <a:bodyPr wrap="square" rtlCol="0">
            <a:spAutoFit/>
          </a:bodyPr>
          <a:lstStyle/>
          <a:p>
            <a:pPr algn="ctr"/>
            <a:r>
              <a:rPr lang="es-CL" sz="1200" b="1" dirty="0">
                <a:solidFill>
                  <a:schemeClr val="bg1"/>
                </a:solidFill>
              </a:rPr>
              <a:t>ANALISIS, GESTION Y CONTROL DE CALIDAD</a:t>
            </a:r>
          </a:p>
        </p:txBody>
      </p:sp>
      <p:sp>
        <p:nvSpPr>
          <p:cNvPr id="85" name="CuadroTexto 84">
            <a:extLst>
              <a:ext uri="{FF2B5EF4-FFF2-40B4-BE49-F238E27FC236}">
                <a16:creationId xmlns:a16="http://schemas.microsoft.com/office/drawing/2014/main" id="{B66E4289-5737-4AE0-8581-4D6A1ED65A97}"/>
              </a:ext>
            </a:extLst>
          </p:cNvPr>
          <p:cNvSpPr txBox="1"/>
          <p:nvPr/>
        </p:nvSpPr>
        <p:spPr>
          <a:xfrm>
            <a:off x="9911630" y="5664956"/>
            <a:ext cx="1498565" cy="260513"/>
          </a:xfrm>
          <a:prstGeom prst="rect">
            <a:avLst/>
          </a:prstGeom>
          <a:solidFill>
            <a:schemeClr val="accent5">
              <a:lumMod val="40000"/>
              <a:lumOff val="60000"/>
            </a:schemeClr>
          </a:solidFill>
        </p:spPr>
        <p:txBody>
          <a:bodyPr wrap="square" rtlCol="0">
            <a:spAutoFit/>
          </a:bodyPr>
          <a:lstStyle/>
          <a:p>
            <a:pPr algn="ctr"/>
            <a:r>
              <a:rPr lang="es-CL" sz="1050" dirty="0"/>
              <a:t>QA/QC</a:t>
            </a:r>
          </a:p>
        </p:txBody>
      </p:sp>
      <p:sp>
        <p:nvSpPr>
          <p:cNvPr id="86" name="CuadroTexto 85">
            <a:extLst>
              <a:ext uri="{FF2B5EF4-FFF2-40B4-BE49-F238E27FC236}">
                <a16:creationId xmlns:a16="http://schemas.microsoft.com/office/drawing/2014/main" id="{B66E4289-5737-4AE0-8581-4D6A1ED65A97}"/>
              </a:ext>
            </a:extLst>
          </p:cNvPr>
          <p:cNvSpPr txBox="1"/>
          <p:nvPr/>
        </p:nvSpPr>
        <p:spPr>
          <a:xfrm>
            <a:off x="9911630" y="5403346"/>
            <a:ext cx="1498565" cy="253916"/>
          </a:xfrm>
          <a:prstGeom prst="rect">
            <a:avLst/>
          </a:prstGeom>
          <a:solidFill>
            <a:schemeClr val="accent5">
              <a:lumMod val="50000"/>
            </a:schemeClr>
          </a:solidFill>
        </p:spPr>
        <p:txBody>
          <a:bodyPr wrap="square" rtlCol="0">
            <a:spAutoFit/>
          </a:bodyPr>
          <a:lstStyle/>
          <a:p>
            <a:pPr algn="ctr"/>
            <a:r>
              <a:rPr lang="es-CL" sz="1050" b="1" dirty="0">
                <a:solidFill>
                  <a:schemeClr val="bg1"/>
                </a:solidFill>
              </a:rPr>
              <a:t>KAREN PROSCHLE</a:t>
            </a:r>
          </a:p>
        </p:txBody>
      </p:sp>
      <p:cxnSp>
        <p:nvCxnSpPr>
          <p:cNvPr id="89" name="Conector angular 88"/>
          <p:cNvCxnSpPr>
            <a:stCxn id="8" idx="2"/>
            <a:endCxn id="84" idx="0"/>
          </p:cNvCxnSpPr>
          <p:nvPr/>
        </p:nvCxnSpPr>
        <p:spPr>
          <a:xfrm rot="16200000" flipH="1">
            <a:off x="8121220" y="114107"/>
            <a:ext cx="470666" cy="4521108"/>
          </a:xfrm>
          <a:prstGeom prst="bentConnector3">
            <a:avLst>
              <a:gd name="adj1" fmla="val 50000"/>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angular 98"/>
          <p:cNvCxnSpPr>
            <a:stCxn id="8" idx="2"/>
            <a:endCxn id="17" idx="0"/>
          </p:cNvCxnSpPr>
          <p:nvPr/>
        </p:nvCxnSpPr>
        <p:spPr>
          <a:xfrm rot="5400000">
            <a:off x="5177593" y="1703208"/>
            <a:ext cx="482287" cy="1354526"/>
          </a:xfrm>
          <a:prstGeom prst="bentConnector3">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3829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3" name="CuadroTexto 2">
            <a:extLst>
              <a:ext uri="{FF2B5EF4-FFF2-40B4-BE49-F238E27FC236}">
                <a16:creationId xmlns:a16="http://schemas.microsoft.com/office/drawing/2014/main" id="{B66E4289-5737-4AE0-8581-4D6A1ED65A97}"/>
              </a:ext>
            </a:extLst>
          </p:cNvPr>
          <p:cNvSpPr txBox="1"/>
          <p:nvPr/>
        </p:nvSpPr>
        <p:spPr>
          <a:xfrm>
            <a:off x="2184180" y="1995217"/>
            <a:ext cx="2687365" cy="523220"/>
          </a:xfrm>
          <a:prstGeom prst="rect">
            <a:avLst/>
          </a:prstGeom>
          <a:solidFill>
            <a:schemeClr val="accent5">
              <a:lumMod val="60000"/>
              <a:lumOff val="40000"/>
            </a:schemeClr>
          </a:solidFill>
        </p:spPr>
        <p:txBody>
          <a:bodyPr wrap="square" rtlCol="0">
            <a:spAutoFit/>
          </a:bodyPr>
          <a:lstStyle/>
          <a:p>
            <a:pPr algn="ctr"/>
            <a:r>
              <a:rPr lang="es-CL" sz="1400" b="1" dirty="0"/>
              <a:t>Pre procesamiento de imágenes satelitales</a:t>
            </a:r>
          </a:p>
        </p:txBody>
      </p:sp>
      <p:sp>
        <p:nvSpPr>
          <p:cNvPr id="7" name="CuadroTexto 6">
            <a:extLst>
              <a:ext uri="{FF2B5EF4-FFF2-40B4-BE49-F238E27FC236}">
                <a16:creationId xmlns:a16="http://schemas.microsoft.com/office/drawing/2014/main" id="{B66E4289-5737-4AE0-8581-4D6A1ED65A97}"/>
              </a:ext>
            </a:extLst>
          </p:cNvPr>
          <p:cNvSpPr txBox="1"/>
          <p:nvPr/>
        </p:nvSpPr>
        <p:spPr>
          <a:xfrm>
            <a:off x="157984" y="789841"/>
            <a:ext cx="2400300" cy="338554"/>
          </a:xfrm>
          <a:prstGeom prst="rect">
            <a:avLst/>
          </a:prstGeom>
          <a:solidFill>
            <a:schemeClr val="accent5">
              <a:lumMod val="50000"/>
            </a:schemeClr>
          </a:solidFill>
        </p:spPr>
        <p:txBody>
          <a:bodyPr wrap="square" rtlCol="0">
            <a:spAutoFit/>
          </a:bodyPr>
          <a:lstStyle/>
          <a:p>
            <a:pPr algn="ctr"/>
            <a:r>
              <a:rPr lang="es-CL" sz="1600" b="1" dirty="0">
                <a:solidFill>
                  <a:schemeClr val="bg1"/>
                </a:solidFill>
              </a:rPr>
              <a:t>Principales actividades</a:t>
            </a:r>
          </a:p>
        </p:txBody>
      </p:sp>
      <p:sp>
        <p:nvSpPr>
          <p:cNvPr id="57" name="CuadroTexto 56">
            <a:extLst>
              <a:ext uri="{FF2B5EF4-FFF2-40B4-BE49-F238E27FC236}">
                <a16:creationId xmlns:a16="http://schemas.microsoft.com/office/drawing/2014/main" id="{B66E4289-5737-4AE0-8581-4D6A1ED65A97}"/>
              </a:ext>
            </a:extLst>
          </p:cNvPr>
          <p:cNvSpPr txBox="1"/>
          <p:nvPr/>
        </p:nvSpPr>
        <p:spPr>
          <a:xfrm>
            <a:off x="2184180" y="3764596"/>
            <a:ext cx="2687365" cy="523220"/>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Procesamiento de imágenes satelitales</a:t>
            </a:r>
          </a:p>
        </p:txBody>
      </p:sp>
      <p:sp>
        <p:nvSpPr>
          <p:cNvPr id="58" name="CuadroTexto 57">
            <a:extLst>
              <a:ext uri="{FF2B5EF4-FFF2-40B4-BE49-F238E27FC236}">
                <a16:creationId xmlns:a16="http://schemas.microsoft.com/office/drawing/2014/main" id="{B66E4289-5737-4AE0-8581-4D6A1ED65A97}"/>
              </a:ext>
            </a:extLst>
          </p:cNvPr>
          <p:cNvSpPr txBox="1"/>
          <p:nvPr/>
        </p:nvSpPr>
        <p:spPr>
          <a:xfrm>
            <a:off x="2184180" y="5166987"/>
            <a:ext cx="2687365" cy="307777"/>
          </a:xfrm>
          <a:prstGeom prst="rect">
            <a:avLst/>
          </a:prstGeom>
          <a:solidFill>
            <a:schemeClr val="accent5">
              <a:lumMod val="60000"/>
              <a:lumOff val="40000"/>
            </a:schemeClr>
          </a:solidFill>
        </p:spPr>
        <p:txBody>
          <a:bodyPr wrap="square" rtlCol="0">
            <a:spAutoFit/>
          </a:bodyPr>
          <a:lstStyle>
            <a:defPPr>
              <a:defRPr lang="es-CL"/>
            </a:defPPr>
            <a:lvl1pPr algn="ctr">
              <a:defRPr sz="1400" b="1"/>
            </a:lvl1pPr>
          </a:lstStyle>
          <a:p>
            <a:r>
              <a:rPr lang="es-CL" dirty="0"/>
              <a:t>Análisis y reporte de resultados</a:t>
            </a:r>
          </a:p>
        </p:txBody>
      </p:sp>
      <p:sp>
        <p:nvSpPr>
          <p:cNvPr id="59" name="CuadroTexto 58">
            <a:extLst>
              <a:ext uri="{FF2B5EF4-FFF2-40B4-BE49-F238E27FC236}">
                <a16:creationId xmlns:a16="http://schemas.microsoft.com/office/drawing/2014/main" id="{B66E4289-5737-4AE0-8581-4D6A1ED65A97}"/>
              </a:ext>
            </a:extLst>
          </p:cNvPr>
          <p:cNvSpPr txBox="1"/>
          <p:nvPr/>
        </p:nvSpPr>
        <p:spPr>
          <a:xfrm>
            <a:off x="5552739" y="1323684"/>
            <a:ext cx="4411061" cy="307777"/>
          </a:xfrm>
          <a:prstGeom prst="rect">
            <a:avLst/>
          </a:prstGeom>
          <a:solidFill>
            <a:schemeClr val="accent5">
              <a:lumMod val="20000"/>
              <a:lumOff val="80000"/>
            </a:schemeClr>
          </a:solidFill>
        </p:spPr>
        <p:txBody>
          <a:bodyPr wrap="square" rtlCol="0">
            <a:spAutoFit/>
          </a:bodyPr>
          <a:lstStyle/>
          <a:p>
            <a:r>
              <a:rPr lang="es-CL" sz="1400" dirty="0"/>
              <a:t>Desarrollo de script basados en GEE</a:t>
            </a:r>
          </a:p>
        </p:txBody>
      </p:sp>
      <p:sp>
        <p:nvSpPr>
          <p:cNvPr id="60" name="CuadroTexto 59">
            <a:extLst>
              <a:ext uri="{FF2B5EF4-FFF2-40B4-BE49-F238E27FC236}">
                <a16:creationId xmlns:a16="http://schemas.microsoft.com/office/drawing/2014/main" id="{B66E4289-5737-4AE0-8581-4D6A1ED65A97}"/>
              </a:ext>
            </a:extLst>
          </p:cNvPr>
          <p:cNvSpPr txBox="1"/>
          <p:nvPr/>
        </p:nvSpPr>
        <p:spPr>
          <a:xfrm>
            <a:off x="5552743" y="1702040"/>
            <a:ext cx="4411061" cy="307777"/>
          </a:xfrm>
          <a:prstGeom prst="rect">
            <a:avLst/>
          </a:prstGeom>
          <a:solidFill>
            <a:schemeClr val="accent5">
              <a:lumMod val="20000"/>
              <a:lumOff val="80000"/>
            </a:schemeClr>
          </a:solidFill>
        </p:spPr>
        <p:txBody>
          <a:bodyPr wrap="square" rtlCol="0">
            <a:spAutoFit/>
          </a:bodyPr>
          <a:lstStyle/>
          <a:p>
            <a:r>
              <a:rPr lang="es-CL" sz="1400" dirty="0"/>
              <a:t>Construcción de mosaico libre de nube</a:t>
            </a:r>
          </a:p>
        </p:txBody>
      </p:sp>
      <p:sp>
        <p:nvSpPr>
          <p:cNvPr id="61" name="CuadroTexto 60">
            <a:extLst>
              <a:ext uri="{FF2B5EF4-FFF2-40B4-BE49-F238E27FC236}">
                <a16:creationId xmlns:a16="http://schemas.microsoft.com/office/drawing/2014/main" id="{B66E4289-5737-4AE0-8581-4D6A1ED65A97}"/>
              </a:ext>
            </a:extLst>
          </p:cNvPr>
          <p:cNvSpPr txBox="1"/>
          <p:nvPr/>
        </p:nvSpPr>
        <p:spPr>
          <a:xfrm>
            <a:off x="5552742" y="2088592"/>
            <a:ext cx="4411061" cy="307777"/>
          </a:xfrm>
          <a:prstGeom prst="rect">
            <a:avLst/>
          </a:prstGeom>
          <a:solidFill>
            <a:schemeClr val="accent5">
              <a:lumMod val="20000"/>
              <a:lumOff val="80000"/>
            </a:schemeClr>
          </a:solidFill>
        </p:spPr>
        <p:txBody>
          <a:bodyPr wrap="square" rtlCol="0">
            <a:spAutoFit/>
          </a:bodyPr>
          <a:lstStyle/>
          <a:p>
            <a:r>
              <a:rPr lang="es-CL" sz="1400" dirty="0"/>
              <a:t>Segmentación de mosaico </a:t>
            </a:r>
            <a:r>
              <a:rPr lang="es-CL" sz="1400" dirty="0" err="1"/>
              <a:t>multibandas</a:t>
            </a:r>
            <a:endParaRPr lang="es-CL" sz="1400" dirty="0"/>
          </a:p>
        </p:txBody>
      </p:sp>
      <p:sp>
        <p:nvSpPr>
          <p:cNvPr id="63" name="CuadroTexto 62">
            <a:extLst>
              <a:ext uri="{FF2B5EF4-FFF2-40B4-BE49-F238E27FC236}">
                <a16:creationId xmlns:a16="http://schemas.microsoft.com/office/drawing/2014/main" id="{B66E4289-5737-4AE0-8581-4D6A1ED65A97}"/>
              </a:ext>
            </a:extLst>
          </p:cNvPr>
          <p:cNvSpPr txBox="1"/>
          <p:nvPr/>
        </p:nvSpPr>
        <p:spPr>
          <a:xfrm>
            <a:off x="5552741" y="2475144"/>
            <a:ext cx="4411061" cy="307777"/>
          </a:xfrm>
          <a:prstGeom prst="rect">
            <a:avLst/>
          </a:prstGeom>
          <a:solidFill>
            <a:schemeClr val="accent5">
              <a:lumMod val="20000"/>
              <a:lumOff val="80000"/>
            </a:schemeClr>
          </a:solidFill>
        </p:spPr>
        <p:txBody>
          <a:bodyPr wrap="square" rtlCol="0">
            <a:spAutoFit/>
          </a:bodyPr>
          <a:lstStyle/>
          <a:p>
            <a:r>
              <a:rPr lang="es-CL" sz="1400" dirty="0"/>
              <a:t>Criterios de clasificación</a:t>
            </a:r>
          </a:p>
        </p:txBody>
      </p:sp>
      <p:sp>
        <p:nvSpPr>
          <p:cNvPr id="72" name="CuadroTexto 71">
            <a:extLst>
              <a:ext uri="{FF2B5EF4-FFF2-40B4-BE49-F238E27FC236}">
                <a16:creationId xmlns:a16="http://schemas.microsoft.com/office/drawing/2014/main" id="{B66E4289-5737-4AE0-8581-4D6A1ED65A97}"/>
              </a:ext>
            </a:extLst>
          </p:cNvPr>
          <p:cNvSpPr txBox="1"/>
          <p:nvPr/>
        </p:nvSpPr>
        <p:spPr>
          <a:xfrm>
            <a:off x="5552740" y="2861696"/>
            <a:ext cx="4411061" cy="307777"/>
          </a:xfrm>
          <a:prstGeom prst="rect">
            <a:avLst/>
          </a:prstGeom>
          <a:solidFill>
            <a:schemeClr val="accent5">
              <a:lumMod val="20000"/>
              <a:lumOff val="80000"/>
            </a:schemeClr>
          </a:solidFill>
        </p:spPr>
        <p:txBody>
          <a:bodyPr wrap="square" rtlCol="0">
            <a:spAutoFit/>
          </a:bodyPr>
          <a:lstStyle/>
          <a:p>
            <a:r>
              <a:rPr lang="es-CL" sz="1400" dirty="0"/>
              <a:t>Diseño de estrategia de monitoreo y control de calidad</a:t>
            </a:r>
          </a:p>
        </p:txBody>
      </p:sp>
      <p:sp>
        <p:nvSpPr>
          <p:cNvPr id="73" name="CuadroTexto 72">
            <a:extLst>
              <a:ext uri="{FF2B5EF4-FFF2-40B4-BE49-F238E27FC236}">
                <a16:creationId xmlns:a16="http://schemas.microsoft.com/office/drawing/2014/main" id="{B66E4289-5737-4AE0-8581-4D6A1ED65A97}"/>
              </a:ext>
            </a:extLst>
          </p:cNvPr>
          <p:cNvSpPr txBox="1"/>
          <p:nvPr/>
        </p:nvSpPr>
        <p:spPr>
          <a:xfrm>
            <a:off x="5552738" y="3485766"/>
            <a:ext cx="4411061" cy="307777"/>
          </a:xfrm>
          <a:prstGeom prst="rect">
            <a:avLst/>
          </a:prstGeom>
          <a:solidFill>
            <a:schemeClr val="accent5">
              <a:lumMod val="20000"/>
              <a:lumOff val="80000"/>
            </a:schemeClr>
          </a:solidFill>
        </p:spPr>
        <p:txBody>
          <a:bodyPr wrap="square" rtlCol="0">
            <a:spAutoFit/>
          </a:bodyPr>
          <a:lstStyle/>
          <a:p>
            <a:r>
              <a:rPr lang="es-CL" sz="1400" dirty="0" err="1"/>
              <a:t>Teleinterpretación</a:t>
            </a:r>
            <a:r>
              <a:rPr lang="es-CL" sz="1400" dirty="0"/>
              <a:t> (edición manual)</a:t>
            </a:r>
          </a:p>
        </p:txBody>
      </p:sp>
      <p:sp>
        <p:nvSpPr>
          <p:cNvPr id="75" name="CuadroTexto 74">
            <a:extLst>
              <a:ext uri="{FF2B5EF4-FFF2-40B4-BE49-F238E27FC236}">
                <a16:creationId xmlns:a16="http://schemas.microsoft.com/office/drawing/2014/main" id="{B66E4289-5737-4AE0-8581-4D6A1ED65A97}"/>
              </a:ext>
            </a:extLst>
          </p:cNvPr>
          <p:cNvSpPr txBox="1"/>
          <p:nvPr/>
        </p:nvSpPr>
        <p:spPr>
          <a:xfrm>
            <a:off x="5552737" y="3872318"/>
            <a:ext cx="4411061" cy="307777"/>
          </a:xfrm>
          <a:prstGeom prst="rect">
            <a:avLst/>
          </a:prstGeom>
          <a:solidFill>
            <a:schemeClr val="accent5">
              <a:lumMod val="20000"/>
              <a:lumOff val="80000"/>
            </a:schemeClr>
          </a:solidFill>
        </p:spPr>
        <p:txBody>
          <a:bodyPr wrap="square" rtlCol="0">
            <a:spAutoFit/>
          </a:bodyPr>
          <a:lstStyle/>
          <a:p>
            <a:r>
              <a:rPr lang="es-CL" sz="1400" dirty="0"/>
              <a:t>Filtros</a:t>
            </a:r>
          </a:p>
        </p:txBody>
      </p:sp>
      <p:sp>
        <p:nvSpPr>
          <p:cNvPr id="76" name="CuadroTexto 75">
            <a:extLst>
              <a:ext uri="{FF2B5EF4-FFF2-40B4-BE49-F238E27FC236}">
                <a16:creationId xmlns:a16="http://schemas.microsoft.com/office/drawing/2014/main" id="{B66E4289-5737-4AE0-8581-4D6A1ED65A97}"/>
              </a:ext>
            </a:extLst>
          </p:cNvPr>
          <p:cNvSpPr txBox="1"/>
          <p:nvPr/>
        </p:nvSpPr>
        <p:spPr>
          <a:xfrm>
            <a:off x="5552743" y="4245520"/>
            <a:ext cx="4411061" cy="307777"/>
          </a:xfrm>
          <a:prstGeom prst="rect">
            <a:avLst/>
          </a:prstGeom>
          <a:solidFill>
            <a:schemeClr val="accent5">
              <a:lumMod val="20000"/>
              <a:lumOff val="80000"/>
            </a:schemeClr>
          </a:solidFill>
        </p:spPr>
        <p:txBody>
          <a:bodyPr wrap="square" rtlCol="0">
            <a:spAutoFit/>
          </a:bodyPr>
          <a:lstStyle/>
          <a:p>
            <a:r>
              <a:rPr lang="es-CL" sz="1400" dirty="0"/>
              <a:t>Control de calidad interna y externa</a:t>
            </a:r>
          </a:p>
        </p:txBody>
      </p:sp>
      <p:sp>
        <p:nvSpPr>
          <p:cNvPr id="78" name="CuadroTexto 77">
            <a:extLst>
              <a:ext uri="{FF2B5EF4-FFF2-40B4-BE49-F238E27FC236}">
                <a16:creationId xmlns:a16="http://schemas.microsoft.com/office/drawing/2014/main" id="{B66E4289-5737-4AE0-8581-4D6A1ED65A97}"/>
              </a:ext>
            </a:extLst>
          </p:cNvPr>
          <p:cNvSpPr txBox="1"/>
          <p:nvPr/>
        </p:nvSpPr>
        <p:spPr>
          <a:xfrm>
            <a:off x="5552736" y="4986250"/>
            <a:ext cx="4411061" cy="307777"/>
          </a:xfrm>
          <a:prstGeom prst="rect">
            <a:avLst/>
          </a:prstGeom>
          <a:solidFill>
            <a:schemeClr val="accent5">
              <a:lumMod val="20000"/>
              <a:lumOff val="80000"/>
            </a:schemeClr>
          </a:solidFill>
        </p:spPr>
        <p:txBody>
          <a:bodyPr wrap="square" rtlCol="0">
            <a:spAutoFit/>
          </a:bodyPr>
          <a:lstStyle/>
          <a:p>
            <a:r>
              <a:rPr lang="es-CL" sz="1400" dirty="0"/>
              <a:t>Análisis de precisión</a:t>
            </a:r>
          </a:p>
        </p:txBody>
      </p:sp>
      <p:sp>
        <p:nvSpPr>
          <p:cNvPr id="79" name="CuadroTexto 78">
            <a:extLst>
              <a:ext uri="{FF2B5EF4-FFF2-40B4-BE49-F238E27FC236}">
                <a16:creationId xmlns:a16="http://schemas.microsoft.com/office/drawing/2014/main" id="{B66E4289-5737-4AE0-8581-4D6A1ED65A97}"/>
              </a:ext>
            </a:extLst>
          </p:cNvPr>
          <p:cNvSpPr txBox="1"/>
          <p:nvPr/>
        </p:nvSpPr>
        <p:spPr>
          <a:xfrm>
            <a:off x="5552735" y="5372802"/>
            <a:ext cx="4411061" cy="307777"/>
          </a:xfrm>
          <a:prstGeom prst="rect">
            <a:avLst/>
          </a:prstGeom>
          <a:solidFill>
            <a:schemeClr val="accent5">
              <a:lumMod val="20000"/>
              <a:lumOff val="80000"/>
            </a:schemeClr>
          </a:solidFill>
        </p:spPr>
        <p:txBody>
          <a:bodyPr wrap="square" rtlCol="0">
            <a:spAutoFit/>
          </a:bodyPr>
          <a:lstStyle/>
          <a:p>
            <a:r>
              <a:rPr lang="es-CL" sz="1400" dirty="0"/>
              <a:t>Reporte</a:t>
            </a:r>
          </a:p>
        </p:txBody>
      </p:sp>
      <p:cxnSp>
        <p:nvCxnSpPr>
          <p:cNvPr id="14" name="Conector angular 13"/>
          <p:cNvCxnSpPr>
            <a:stCxn id="3" idx="3"/>
            <a:endCxn id="59" idx="1"/>
          </p:cNvCxnSpPr>
          <p:nvPr/>
        </p:nvCxnSpPr>
        <p:spPr>
          <a:xfrm flipV="1">
            <a:off x="4871545" y="1477573"/>
            <a:ext cx="681194" cy="7792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p:cNvCxnSpPr>
            <a:stCxn id="3" idx="3"/>
            <a:endCxn id="60" idx="1"/>
          </p:cNvCxnSpPr>
          <p:nvPr/>
        </p:nvCxnSpPr>
        <p:spPr>
          <a:xfrm flipV="1">
            <a:off x="4871545" y="1855929"/>
            <a:ext cx="681198" cy="400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p:cNvCxnSpPr>
            <a:stCxn id="3" idx="3"/>
            <a:endCxn id="61" idx="1"/>
          </p:cNvCxnSpPr>
          <p:nvPr/>
        </p:nvCxnSpPr>
        <p:spPr>
          <a:xfrm flipV="1">
            <a:off x="4871545" y="2242481"/>
            <a:ext cx="681197" cy="143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p:cNvCxnSpPr>
            <a:stCxn id="3" idx="3"/>
            <a:endCxn id="63" idx="1"/>
          </p:cNvCxnSpPr>
          <p:nvPr/>
        </p:nvCxnSpPr>
        <p:spPr>
          <a:xfrm>
            <a:off x="4871545" y="2256827"/>
            <a:ext cx="681196" cy="372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r 42"/>
          <p:cNvCxnSpPr>
            <a:stCxn id="3" idx="3"/>
            <a:endCxn id="72" idx="1"/>
          </p:cNvCxnSpPr>
          <p:nvPr/>
        </p:nvCxnSpPr>
        <p:spPr>
          <a:xfrm>
            <a:off x="4871545" y="2256827"/>
            <a:ext cx="681195" cy="758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r 44"/>
          <p:cNvCxnSpPr>
            <a:stCxn id="57" idx="3"/>
            <a:endCxn id="73" idx="1"/>
          </p:cNvCxnSpPr>
          <p:nvPr/>
        </p:nvCxnSpPr>
        <p:spPr>
          <a:xfrm flipV="1">
            <a:off x="4871545" y="3639655"/>
            <a:ext cx="681193" cy="3865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p:cNvCxnSpPr>
            <a:stCxn id="57" idx="3"/>
            <a:endCxn id="75" idx="1"/>
          </p:cNvCxnSpPr>
          <p:nvPr/>
        </p:nvCxnSpPr>
        <p:spPr>
          <a:xfrm>
            <a:off x="4871545" y="4026206"/>
            <a:ext cx="681192"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r 50"/>
          <p:cNvCxnSpPr>
            <a:stCxn id="57" idx="3"/>
            <a:endCxn id="76" idx="1"/>
          </p:cNvCxnSpPr>
          <p:nvPr/>
        </p:nvCxnSpPr>
        <p:spPr>
          <a:xfrm>
            <a:off x="4871545" y="4026206"/>
            <a:ext cx="681198" cy="3732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angular 53"/>
          <p:cNvCxnSpPr>
            <a:stCxn id="58" idx="3"/>
            <a:endCxn id="78" idx="1"/>
          </p:cNvCxnSpPr>
          <p:nvPr/>
        </p:nvCxnSpPr>
        <p:spPr>
          <a:xfrm flipV="1">
            <a:off x="4871545" y="5140139"/>
            <a:ext cx="681191" cy="180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ector angular 80"/>
          <p:cNvCxnSpPr>
            <a:stCxn id="58" idx="3"/>
            <a:endCxn id="79" idx="1"/>
          </p:cNvCxnSpPr>
          <p:nvPr/>
        </p:nvCxnSpPr>
        <p:spPr>
          <a:xfrm>
            <a:off x="4871545" y="5320876"/>
            <a:ext cx="681190" cy="205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353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dirty="0"/>
          </a:p>
        </p:txBody>
      </p:sp>
      <p:pic>
        <p:nvPicPr>
          <p:cNvPr id="2" name="Imagen 1">
            <a:extLst>
              <a:ext uri="{FF2B5EF4-FFF2-40B4-BE49-F238E27FC236}">
                <a16:creationId xmlns:a16="http://schemas.microsoft.com/office/drawing/2014/main" id="{488D45C6-8FB2-4501-8409-168636025ACC}"/>
              </a:ext>
            </a:extLst>
          </p:cNvPr>
          <p:cNvPicPr>
            <a:picLocks noChangeAspect="1"/>
          </p:cNvPicPr>
          <p:nvPr/>
        </p:nvPicPr>
        <p:blipFill rotWithShape="1">
          <a:blip r:embed="rId2"/>
          <a:srcRect l="8801" r="4643" b="57981"/>
          <a:stretch/>
        </p:blipFill>
        <p:spPr>
          <a:xfrm>
            <a:off x="1249483" y="1775271"/>
            <a:ext cx="10552924" cy="1328594"/>
          </a:xfrm>
          <a:prstGeom prst="rect">
            <a:avLst/>
          </a:prstGeom>
        </p:spPr>
      </p:pic>
      <p:sp>
        <p:nvSpPr>
          <p:cNvPr id="8" name="CuadroTexto 7">
            <a:extLst>
              <a:ext uri="{FF2B5EF4-FFF2-40B4-BE49-F238E27FC236}">
                <a16:creationId xmlns:a16="http://schemas.microsoft.com/office/drawing/2014/main" id="{1A7E565D-FE2C-4BF2-B5EB-67821A5E2193}"/>
              </a:ext>
            </a:extLst>
          </p:cNvPr>
          <p:cNvSpPr txBox="1"/>
          <p:nvPr/>
        </p:nvSpPr>
        <p:spPr>
          <a:xfrm>
            <a:off x="-433791" y="6627370"/>
            <a:ext cx="6113834" cy="2308324"/>
          </a:xfrm>
          <a:prstGeom prst="rect">
            <a:avLst/>
          </a:prstGeom>
          <a:noFill/>
        </p:spPr>
        <p:txBody>
          <a:bodyPr wrap="square">
            <a:spAutoFit/>
          </a:bodyPr>
          <a:lstStyle/>
          <a:p>
            <a:r>
              <a:rPr lang="es-CL" dirty="0"/>
              <a:t>El resultado es el siguiente: La precisión global del mapa fue de un 96.2% y una precisión de usuario para los estratos de bosque estable de 96.7%, no bosque estable de 96.8%, pérdida de bosque (deforestación) de 91.8% y ganancia de bosque (restauración) de 90.7%. La precisión de productor para el estrato de bosque estable fue de 94.1%, no bosque estable de 96.6%, pérdida de bosque (deforestación) de 86.2% y ganancia de bosque (restauración) de 89.5%.</a:t>
            </a:r>
          </a:p>
        </p:txBody>
      </p:sp>
      <p:sp>
        <p:nvSpPr>
          <p:cNvPr id="10" name="CuadroTexto 9">
            <a:extLst>
              <a:ext uri="{FF2B5EF4-FFF2-40B4-BE49-F238E27FC236}">
                <a16:creationId xmlns:a16="http://schemas.microsoft.com/office/drawing/2014/main" id="{26F224EE-A9C0-43D6-B3F9-4E44C63286FD}"/>
              </a:ext>
            </a:extLst>
          </p:cNvPr>
          <p:cNvSpPr txBox="1"/>
          <p:nvPr/>
        </p:nvSpPr>
        <p:spPr>
          <a:xfrm>
            <a:off x="10422294" y="3620058"/>
            <a:ext cx="2153734" cy="646331"/>
          </a:xfrm>
          <a:prstGeom prst="rect">
            <a:avLst/>
          </a:prstGeom>
          <a:solidFill>
            <a:schemeClr val="accent1">
              <a:lumMod val="50000"/>
            </a:schemeClr>
          </a:solidFill>
        </p:spPr>
        <p:txBody>
          <a:bodyPr wrap="square">
            <a:spAutoFit/>
          </a:bodyPr>
          <a:lstStyle/>
          <a:p>
            <a:pPr algn="ctr"/>
            <a:r>
              <a:rPr lang="es-CL" b="1" dirty="0">
                <a:solidFill>
                  <a:schemeClr val="bg1"/>
                </a:solidFill>
              </a:rPr>
              <a:t>96.2% </a:t>
            </a:r>
          </a:p>
          <a:p>
            <a:pPr algn="ctr"/>
            <a:r>
              <a:rPr lang="es-CL" b="1" dirty="0">
                <a:solidFill>
                  <a:schemeClr val="bg1"/>
                </a:solidFill>
              </a:rPr>
              <a:t>Precisión GLOBAL</a:t>
            </a:r>
          </a:p>
        </p:txBody>
      </p:sp>
      <p:sp>
        <p:nvSpPr>
          <p:cNvPr id="12" name="CuadroTexto 11">
            <a:extLst>
              <a:ext uri="{FF2B5EF4-FFF2-40B4-BE49-F238E27FC236}">
                <a16:creationId xmlns:a16="http://schemas.microsoft.com/office/drawing/2014/main" id="{6932032B-F5B7-43BC-B90A-672F349362E5}"/>
              </a:ext>
            </a:extLst>
          </p:cNvPr>
          <p:cNvSpPr txBox="1"/>
          <p:nvPr/>
        </p:nvSpPr>
        <p:spPr>
          <a:xfrm>
            <a:off x="475861" y="3620060"/>
            <a:ext cx="2153734" cy="646331"/>
          </a:xfrm>
          <a:prstGeom prst="rect">
            <a:avLst/>
          </a:prstGeom>
          <a:solidFill>
            <a:schemeClr val="accent3">
              <a:lumMod val="50000"/>
            </a:schemeClr>
          </a:solidFill>
        </p:spPr>
        <p:txBody>
          <a:bodyPr wrap="square">
            <a:spAutoFit/>
          </a:bodyPr>
          <a:lstStyle/>
          <a:p>
            <a:pPr algn="ctr"/>
            <a:r>
              <a:rPr lang="es-CL" b="1" dirty="0">
                <a:solidFill>
                  <a:schemeClr val="bg1"/>
                </a:solidFill>
              </a:rPr>
              <a:t>96.7% </a:t>
            </a:r>
          </a:p>
          <a:p>
            <a:pPr algn="ctr"/>
            <a:r>
              <a:rPr lang="es-CL" b="1" dirty="0">
                <a:solidFill>
                  <a:schemeClr val="bg1"/>
                </a:solidFill>
              </a:rPr>
              <a:t>Bosque Estable</a:t>
            </a:r>
          </a:p>
        </p:txBody>
      </p:sp>
      <p:sp>
        <p:nvSpPr>
          <p:cNvPr id="14" name="CuadroTexto 13">
            <a:extLst>
              <a:ext uri="{FF2B5EF4-FFF2-40B4-BE49-F238E27FC236}">
                <a16:creationId xmlns:a16="http://schemas.microsoft.com/office/drawing/2014/main" id="{3F48B395-FF60-4B67-BF59-EB2DABE99423}"/>
              </a:ext>
            </a:extLst>
          </p:cNvPr>
          <p:cNvSpPr txBox="1"/>
          <p:nvPr/>
        </p:nvSpPr>
        <p:spPr>
          <a:xfrm>
            <a:off x="2962469" y="3620060"/>
            <a:ext cx="2153734" cy="646331"/>
          </a:xfrm>
          <a:prstGeom prst="rect">
            <a:avLst/>
          </a:prstGeom>
          <a:solidFill>
            <a:schemeClr val="accent4">
              <a:lumMod val="75000"/>
            </a:schemeClr>
          </a:solidFill>
        </p:spPr>
        <p:txBody>
          <a:bodyPr wrap="square">
            <a:spAutoFit/>
          </a:bodyPr>
          <a:lstStyle/>
          <a:p>
            <a:pPr algn="ctr"/>
            <a:r>
              <a:rPr lang="es-CL" b="1" dirty="0">
                <a:solidFill>
                  <a:schemeClr val="bg1"/>
                </a:solidFill>
              </a:rPr>
              <a:t>96.8% </a:t>
            </a:r>
          </a:p>
          <a:p>
            <a:pPr algn="ctr"/>
            <a:r>
              <a:rPr lang="es-CL" b="1" dirty="0">
                <a:solidFill>
                  <a:schemeClr val="bg1"/>
                </a:solidFill>
              </a:rPr>
              <a:t>No Bosque Estable</a:t>
            </a:r>
          </a:p>
        </p:txBody>
      </p:sp>
      <p:sp>
        <p:nvSpPr>
          <p:cNvPr id="15" name="CuadroTexto 14">
            <a:extLst>
              <a:ext uri="{FF2B5EF4-FFF2-40B4-BE49-F238E27FC236}">
                <a16:creationId xmlns:a16="http://schemas.microsoft.com/office/drawing/2014/main" id="{C56ACE8E-E861-4FF1-AA7B-4914D468C67D}"/>
              </a:ext>
            </a:extLst>
          </p:cNvPr>
          <p:cNvSpPr txBox="1"/>
          <p:nvPr/>
        </p:nvSpPr>
        <p:spPr>
          <a:xfrm>
            <a:off x="5449078" y="3620059"/>
            <a:ext cx="2153734" cy="646331"/>
          </a:xfrm>
          <a:prstGeom prst="rect">
            <a:avLst/>
          </a:prstGeom>
          <a:solidFill>
            <a:srgbClr val="CD0000"/>
          </a:solidFill>
        </p:spPr>
        <p:txBody>
          <a:bodyPr wrap="square">
            <a:spAutoFit/>
          </a:bodyPr>
          <a:lstStyle/>
          <a:p>
            <a:pPr algn="ctr"/>
            <a:r>
              <a:rPr lang="es-CL" b="1" dirty="0">
                <a:solidFill>
                  <a:schemeClr val="bg1"/>
                </a:solidFill>
              </a:rPr>
              <a:t>91.8% </a:t>
            </a:r>
          </a:p>
          <a:p>
            <a:pPr algn="ctr"/>
            <a:r>
              <a:rPr lang="es-CL" b="1" dirty="0">
                <a:solidFill>
                  <a:schemeClr val="bg1"/>
                </a:solidFill>
              </a:rPr>
              <a:t>Pérdida de Bosque</a:t>
            </a:r>
          </a:p>
        </p:txBody>
      </p:sp>
      <p:sp>
        <p:nvSpPr>
          <p:cNvPr id="16" name="CuadroTexto 15">
            <a:extLst>
              <a:ext uri="{FF2B5EF4-FFF2-40B4-BE49-F238E27FC236}">
                <a16:creationId xmlns:a16="http://schemas.microsoft.com/office/drawing/2014/main" id="{7836D7FA-660B-427A-ABD8-0BADBCD8434B}"/>
              </a:ext>
            </a:extLst>
          </p:cNvPr>
          <p:cNvSpPr txBox="1"/>
          <p:nvPr/>
        </p:nvSpPr>
        <p:spPr>
          <a:xfrm>
            <a:off x="7935686" y="3620060"/>
            <a:ext cx="2153734" cy="646331"/>
          </a:xfrm>
          <a:prstGeom prst="rect">
            <a:avLst/>
          </a:prstGeom>
          <a:solidFill>
            <a:srgbClr val="7030A0"/>
          </a:solidFill>
        </p:spPr>
        <p:txBody>
          <a:bodyPr wrap="square">
            <a:spAutoFit/>
          </a:bodyPr>
          <a:lstStyle/>
          <a:p>
            <a:pPr algn="ctr"/>
            <a:r>
              <a:rPr lang="es-CL" b="1" dirty="0">
                <a:solidFill>
                  <a:schemeClr val="bg1"/>
                </a:solidFill>
              </a:rPr>
              <a:t>90.7% </a:t>
            </a:r>
          </a:p>
          <a:p>
            <a:pPr algn="ctr"/>
            <a:r>
              <a:rPr lang="es-CL" b="1" dirty="0">
                <a:solidFill>
                  <a:schemeClr val="bg1"/>
                </a:solidFill>
              </a:rPr>
              <a:t>Ganancia de Bosque</a:t>
            </a:r>
          </a:p>
        </p:txBody>
      </p:sp>
      <p:sp>
        <p:nvSpPr>
          <p:cNvPr id="5" name="CuadroTexto 4">
            <a:extLst>
              <a:ext uri="{FF2B5EF4-FFF2-40B4-BE49-F238E27FC236}">
                <a16:creationId xmlns:a16="http://schemas.microsoft.com/office/drawing/2014/main" id="{10CD87A0-98ED-47B5-8DDA-CE979C94F0BC}"/>
              </a:ext>
            </a:extLst>
          </p:cNvPr>
          <p:cNvSpPr txBox="1"/>
          <p:nvPr/>
        </p:nvSpPr>
        <p:spPr>
          <a:xfrm>
            <a:off x="475861" y="3209731"/>
            <a:ext cx="2500043" cy="369332"/>
          </a:xfrm>
          <a:prstGeom prst="rect">
            <a:avLst/>
          </a:prstGeom>
          <a:noFill/>
        </p:spPr>
        <p:txBody>
          <a:bodyPr wrap="none" rtlCol="0">
            <a:spAutoFit/>
          </a:bodyPr>
          <a:lstStyle/>
          <a:p>
            <a:r>
              <a:rPr lang="es-CL" b="1" dirty="0"/>
              <a:t>Precisión de Usuario (%)</a:t>
            </a:r>
          </a:p>
        </p:txBody>
      </p:sp>
    </p:spTree>
    <p:extLst>
      <p:ext uri="{BB962C8B-B14F-4D97-AF65-F5344CB8AC3E}">
        <p14:creationId xmlns:p14="http://schemas.microsoft.com/office/powerpoint/2010/main" val="816367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70DD99E-C2A7-4F14-B459-EB1F09A1A045}"/>
              </a:ext>
            </a:extLst>
          </p:cNvPr>
          <p:cNvSpPr>
            <a:spLocks noGrp="1"/>
          </p:cNvSpPr>
          <p:nvPr>
            <p:ph type="title"/>
          </p:nvPr>
        </p:nvSpPr>
        <p:spPr/>
        <p:txBody>
          <a:bodyPr/>
          <a:lstStyle/>
          <a:p>
            <a:endParaRPr lang="es-CL"/>
          </a:p>
        </p:txBody>
      </p:sp>
      <p:pic>
        <p:nvPicPr>
          <p:cNvPr id="9" name="Imagen 8" descr="Imagen que contiene texto, mapa&#10;&#10;Descripción generada automáticamente">
            <a:extLst>
              <a:ext uri="{FF2B5EF4-FFF2-40B4-BE49-F238E27FC236}">
                <a16:creationId xmlns:a16="http://schemas.microsoft.com/office/drawing/2014/main" id="{77033F5F-F588-4A52-B993-C54ABC519320}"/>
              </a:ext>
            </a:extLst>
          </p:cNvPr>
          <p:cNvPicPr>
            <a:picLocks noChangeAspect="1"/>
          </p:cNvPicPr>
          <p:nvPr/>
        </p:nvPicPr>
        <p:blipFill>
          <a:blip r:embed="rId2"/>
          <a:stretch>
            <a:fillRect/>
          </a:stretch>
        </p:blipFill>
        <p:spPr>
          <a:xfrm>
            <a:off x="-2529155" y="1246156"/>
            <a:ext cx="4795177" cy="6205523"/>
          </a:xfrm>
          <a:prstGeom prst="rect">
            <a:avLst/>
          </a:prstGeom>
        </p:spPr>
      </p:pic>
      <p:pic>
        <p:nvPicPr>
          <p:cNvPr id="11" name="Imagen 10" descr="Imagen que contiene texto, mapa&#10;&#10;Descripción generada automáticamente">
            <a:extLst>
              <a:ext uri="{FF2B5EF4-FFF2-40B4-BE49-F238E27FC236}">
                <a16:creationId xmlns:a16="http://schemas.microsoft.com/office/drawing/2014/main" id="{74C1243E-FEB7-4063-A47C-21E8865A8AC8}"/>
              </a:ext>
            </a:extLst>
          </p:cNvPr>
          <p:cNvPicPr>
            <a:picLocks noChangeAspect="1"/>
          </p:cNvPicPr>
          <p:nvPr/>
        </p:nvPicPr>
        <p:blipFill>
          <a:blip r:embed="rId3"/>
          <a:stretch>
            <a:fillRect/>
          </a:stretch>
        </p:blipFill>
        <p:spPr>
          <a:xfrm>
            <a:off x="7264400" y="1246157"/>
            <a:ext cx="4795177" cy="6205523"/>
          </a:xfrm>
          <a:prstGeom prst="rect">
            <a:avLst/>
          </a:prstGeom>
        </p:spPr>
      </p:pic>
      <p:pic>
        <p:nvPicPr>
          <p:cNvPr id="13" name="Imagen 12" descr="Imagen que contiene texto, mapa&#10;&#10;Descripción generada automáticamente">
            <a:extLst>
              <a:ext uri="{FF2B5EF4-FFF2-40B4-BE49-F238E27FC236}">
                <a16:creationId xmlns:a16="http://schemas.microsoft.com/office/drawing/2014/main" id="{ED475C1C-4916-4BB4-BFC3-B66EF02E34DF}"/>
              </a:ext>
            </a:extLst>
          </p:cNvPr>
          <p:cNvPicPr>
            <a:picLocks noChangeAspect="1"/>
          </p:cNvPicPr>
          <p:nvPr/>
        </p:nvPicPr>
        <p:blipFill>
          <a:blip r:embed="rId4"/>
          <a:stretch>
            <a:fillRect/>
          </a:stretch>
        </p:blipFill>
        <p:spPr>
          <a:xfrm>
            <a:off x="2367623" y="1246156"/>
            <a:ext cx="4795177" cy="6205523"/>
          </a:xfrm>
          <a:prstGeom prst="rect">
            <a:avLst/>
          </a:prstGeom>
        </p:spPr>
      </p:pic>
    </p:spTree>
    <p:extLst>
      <p:ext uri="{BB962C8B-B14F-4D97-AF65-F5344CB8AC3E}">
        <p14:creationId xmlns:p14="http://schemas.microsoft.com/office/powerpoint/2010/main" val="31629683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968991"/>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pic>
        <p:nvPicPr>
          <p:cNvPr id="5" name="Imagen 4">
            <a:extLst>
              <a:ext uri="{FF2B5EF4-FFF2-40B4-BE49-F238E27FC236}">
                <a16:creationId xmlns:a16="http://schemas.microsoft.com/office/drawing/2014/main" id="{B8459D30-5AE8-407E-A71A-7C77F850F846}"/>
              </a:ext>
            </a:extLst>
          </p:cNvPr>
          <p:cNvPicPr>
            <a:picLocks noChangeAspect="1"/>
          </p:cNvPicPr>
          <p:nvPr/>
        </p:nvPicPr>
        <p:blipFill>
          <a:blip r:embed="rId2"/>
          <a:stretch>
            <a:fillRect/>
          </a:stretch>
        </p:blipFill>
        <p:spPr>
          <a:xfrm>
            <a:off x="5389322" y="2873828"/>
            <a:ext cx="6522760" cy="3208777"/>
          </a:xfrm>
          <a:prstGeom prst="rect">
            <a:avLst/>
          </a:prstGeom>
        </p:spPr>
      </p:pic>
      <p:pic>
        <p:nvPicPr>
          <p:cNvPr id="6" name="Imagen 5">
            <a:extLst>
              <a:ext uri="{FF2B5EF4-FFF2-40B4-BE49-F238E27FC236}">
                <a16:creationId xmlns:a16="http://schemas.microsoft.com/office/drawing/2014/main" id="{25462C3E-1F9B-46F6-9864-6B5F847A3559}"/>
              </a:ext>
            </a:extLst>
          </p:cNvPr>
          <p:cNvPicPr>
            <a:picLocks noChangeAspect="1"/>
          </p:cNvPicPr>
          <p:nvPr/>
        </p:nvPicPr>
        <p:blipFill>
          <a:blip r:embed="rId3"/>
          <a:stretch>
            <a:fillRect/>
          </a:stretch>
        </p:blipFill>
        <p:spPr>
          <a:xfrm>
            <a:off x="-1394332" y="2873827"/>
            <a:ext cx="6709670" cy="3208777"/>
          </a:xfrm>
          <a:prstGeom prst="rect">
            <a:avLst/>
          </a:prstGeom>
        </p:spPr>
      </p:pic>
      <p:pic>
        <p:nvPicPr>
          <p:cNvPr id="8" name="Imagen 7">
            <a:extLst>
              <a:ext uri="{FF2B5EF4-FFF2-40B4-BE49-F238E27FC236}">
                <a16:creationId xmlns:a16="http://schemas.microsoft.com/office/drawing/2014/main" id="{6DD14146-D6EF-4F98-98BF-1316FBB2B241}"/>
              </a:ext>
            </a:extLst>
          </p:cNvPr>
          <p:cNvPicPr>
            <a:picLocks noChangeAspect="1"/>
          </p:cNvPicPr>
          <p:nvPr/>
        </p:nvPicPr>
        <p:blipFill>
          <a:blip r:embed="rId4"/>
          <a:stretch>
            <a:fillRect/>
          </a:stretch>
        </p:blipFill>
        <p:spPr>
          <a:xfrm>
            <a:off x="-1390228" y="-4012768"/>
            <a:ext cx="13302310" cy="6886595"/>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26360" y="30168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416172"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35652653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8E5594FC-FE71-4FDF-8A31-8A7C3FEEA919}"/>
              </a:ext>
            </a:extLst>
          </p:cNvPr>
          <p:cNvPicPr>
            <a:picLocks noChangeAspect="1"/>
          </p:cNvPicPr>
          <p:nvPr/>
        </p:nvPicPr>
        <p:blipFill>
          <a:blip r:embed="rId2"/>
          <a:stretch>
            <a:fillRect/>
          </a:stretch>
        </p:blipFill>
        <p:spPr>
          <a:xfrm>
            <a:off x="5126996" y="2873828"/>
            <a:ext cx="6809526" cy="3171372"/>
          </a:xfrm>
          <a:prstGeom prst="rect">
            <a:avLst/>
          </a:prstGeom>
        </p:spPr>
      </p:pic>
      <p:pic>
        <p:nvPicPr>
          <p:cNvPr id="11" name="Imagen 10">
            <a:extLst>
              <a:ext uri="{FF2B5EF4-FFF2-40B4-BE49-F238E27FC236}">
                <a16:creationId xmlns:a16="http://schemas.microsoft.com/office/drawing/2014/main" id="{78C0074E-D52E-41F9-BE97-F0125BA646E5}"/>
              </a:ext>
            </a:extLst>
          </p:cNvPr>
          <p:cNvPicPr>
            <a:picLocks noChangeAspect="1"/>
          </p:cNvPicPr>
          <p:nvPr/>
        </p:nvPicPr>
        <p:blipFill>
          <a:blip r:embed="rId3"/>
          <a:stretch>
            <a:fillRect/>
          </a:stretch>
        </p:blipFill>
        <p:spPr>
          <a:xfrm>
            <a:off x="-1394332" y="2873828"/>
            <a:ext cx="6453355" cy="3049102"/>
          </a:xfrm>
          <a:prstGeom prst="rect">
            <a:avLst/>
          </a:prstGeom>
        </p:spPr>
      </p:pic>
      <p:pic>
        <p:nvPicPr>
          <p:cNvPr id="3" name="Imagen 2">
            <a:extLst>
              <a:ext uri="{FF2B5EF4-FFF2-40B4-BE49-F238E27FC236}">
                <a16:creationId xmlns:a16="http://schemas.microsoft.com/office/drawing/2014/main" id="{323FACDA-3021-4550-AE1F-E827B1A24195}"/>
              </a:ext>
            </a:extLst>
          </p:cNvPr>
          <p:cNvPicPr>
            <a:picLocks noChangeAspect="1"/>
          </p:cNvPicPr>
          <p:nvPr/>
        </p:nvPicPr>
        <p:blipFill>
          <a:blip r:embed="rId4"/>
          <a:stretch>
            <a:fillRect/>
          </a:stretch>
        </p:blipFill>
        <p:spPr>
          <a:xfrm>
            <a:off x="-1394332" y="-4079570"/>
            <a:ext cx="13306414" cy="6808968"/>
          </a:xfrm>
          <a:prstGeom prst="rect">
            <a:avLst/>
          </a:prstGeom>
        </p:spPr>
      </p:pic>
      <p:sp>
        <p:nvSpPr>
          <p:cNvPr id="9" name="CuadroTexto 8">
            <a:extLst>
              <a:ext uri="{FF2B5EF4-FFF2-40B4-BE49-F238E27FC236}">
                <a16:creationId xmlns:a16="http://schemas.microsoft.com/office/drawing/2014/main" id="{1AA7E61D-D0F9-4715-BF5E-2A6D55ADAD7D}"/>
              </a:ext>
            </a:extLst>
          </p:cNvPr>
          <p:cNvSpPr txBox="1"/>
          <p:nvPr/>
        </p:nvSpPr>
        <p:spPr>
          <a:xfrm>
            <a:off x="-1285103" y="-3770928"/>
            <a:ext cx="362600" cy="523220"/>
          </a:xfrm>
          <a:prstGeom prst="rect">
            <a:avLst/>
          </a:prstGeom>
          <a:solidFill>
            <a:schemeClr val="bg1"/>
          </a:solidFill>
        </p:spPr>
        <p:txBody>
          <a:bodyPr wrap="none" rtlCol="0">
            <a:spAutoFit/>
          </a:bodyPr>
          <a:lstStyle/>
          <a:p>
            <a:r>
              <a:rPr lang="es-CL" sz="2800" b="1" dirty="0"/>
              <a:t>a</a:t>
            </a:r>
          </a:p>
        </p:txBody>
      </p:sp>
      <p:sp>
        <p:nvSpPr>
          <p:cNvPr id="32" name="CuadroTexto 31">
            <a:extLst>
              <a:ext uri="{FF2B5EF4-FFF2-40B4-BE49-F238E27FC236}">
                <a16:creationId xmlns:a16="http://schemas.microsoft.com/office/drawing/2014/main" id="{7A2A64BF-0088-4283-A7BD-592BDE700981}"/>
              </a:ext>
            </a:extLst>
          </p:cNvPr>
          <p:cNvSpPr txBox="1"/>
          <p:nvPr/>
        </p:nvSpPr>
        <p:spPr>
          <a:xfrm>
            <a:off x="-1364460" y="2991411"/>
            <a:ext cx="377026" cy="523220"/>
          </a:xfrm>
          <a:prstGeom prst="rect">
            <a:avLst/>
          </a:prstGeom>
          <a:solidFill>
            <a:schemeClr val="bg1"/>
          </a:solidFill>
        </p:spPr>
        <p:txBody>
          <a:bodyPr wrap="none" rtlCol="0">
            <a:spAutoFit/>
          </a:bodyPr>
          <a:lstStyle/>
          <a:p>
            <a:r>
              <a:rPr lang="es-CL" sz="2800" b="1" dirty="0"/>
              <a:t>b</a:t>
            </a:r>
          </a:p>
        </p:txBody>
      </p:sp>
      <p:sp>
        <p:nvSpPr>
          <p:cNvPr id="33" name="CuadroTexto 32">
            <a:extLst>
              <a:ext uri="{FF2B5EF4-FFF2-40B4-BE49-F238E27FC236}">
                <a16:creationId xmlns:a16="http://schemas.microsoft.com/office/drawing/2014/main" id="{EEDB9437-3AF1-454D-BD6C-A8761F394379}"/>
              </a:ext>
            </a:extLst>
          </p:cNvPr>
          <p:cNvSpPr txBox="1"/>
          <p:nvPr/>
        </p:nvSpPr>
        <p:spPr>
          <a:xfrm>
            <a:off x="5126996" y="2998769"/>
            <a:ext cx="335348" cy="523220"/>
          </a:xfrm>
          <a:prstGeom prst="rect">
            <a:avLst/>
          </a:prstGeom>
          <a:solidFill>
            <a:schemeClr val="bg1"/>
          </a:solidFill>
        </p:spPr>
        <p:txBody>
          <a:bodyPr wrap="none" rtlCol="0">
            <a:spAutoFit/>
          </a:bodyPr>
          <a:lstStyle/>
          <a:p>
            <a:r>
              <a:rPr lang="es-CL" sz="2800" b="1" dirty="0"/>
              <a:t>c</a:t>
            </a:r>
          </a:p>
        </p:txBody>
      </p:sp>
    </p:spTree>
    <p:extLst>
      <p:ext uri="{BB962C8B-B14F-4D97-AF65-F5344CB8AC3E}">
        <p14:creationId xmlns:p14="http://schemas.microsoft.com/office/powerpoint/2010/main" val="29146764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0" y="582439"/>
            <a:ext cx="12192000"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grpSp>
        <p:nvGrpSpPr>
          <p:cNvPr id="3" name="Grupo 2">
            <a:extLst>
              <a:ext uri="{FF2B5EF4-FFF2-40B4-BE49-F238E27FC236}">
                <a16:creationId xmlns:a16="http://schemas.microsoft.com/office/drawing/2014/main" id="{8B971427-F600-4DEC-9692-CEEF0790E27A}"/>
              </a:ext>
            </a:extLst>
          </p:cNvPr>
          <p:cNvGrpSpPr/>
          <p:nvPr/>
        </p:nvGrpSpPr>
        <p:grpSpPr>
          <a:xfrm>
            <a:off x="-25397" y="2884649"/>
            <a:ext cx="12192001" cy="3270908"/>
            <a:chOff x="544272" y="3229776"/>
            <a:chExt cx="11580236" cy="3199599"/>
          </a:xfrm>
        </p:grpSpPr>
        <p:sp>
          <p:nvSpPr>
            <p:cNvPr id="34" name="Rectángulo 33">
              <a:extLst>
                <a:ext uri="{FF2B5EF4-FFF2-40B4-BE49-F238E27FC236}">
                  <a16:creationId xmlns:a16="http://schemas.microsoft.com/office/drawing/2014/main" id="{AF1B2258-C2C2-4004-97A3-D267A7FB874A}"/>
                </a:ext>
              </a:extLst>
            </p:cNvPr>
            <p:cNvSpPr/>
            <p:nvPr/>
          </p:nvSpPr>
          <p:spPr>
            <a:xfrm>
              <a:off x="544272" y="322977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5" name="Grupo 34">
              <a:extLst>
                <a:ext uri="{FF2B5EF4-FFF2-40B4-BE49-F238E27FC236}">
                  <a16:creationId xmlns:a16="http://schemas.microsoft.com/office/drawing/2014/main" id="{E16A546D-91A2-4C3B-81CF-8A11204F024A}"/>
                </a:ext>
              </a:extLst>
            </p:cNvPr>
            <p:cNvGrpSpPr/>
            <p:nvPr/>
          </p:nvGrpSpPr>
          <p:grpSpPr>
            <a:xfrm>
              <a:off x="5333045" y="3352797"/>
              <a:ext cx="2176500" cy="1185515"/>
              <a:chOff x="704850" y="4819650"/>
              <a:chExt cx="3851602" cy="1861785"/>
            </a:xfrm>
          </p:grpSpPr>
          <p:grpSp>
            <p:nvGrpSpPr>
              <p:cNvPr id="36" name="Grupo 35">
                <a:extLst>
                  <a:ext uri="{FF2B5EF4-FFF2-40B4-BE49-F238E27FC236}">
                    <a16:creationId xmlns:a16="http://schemas.microsoft.com/office/drawing/2014/main" id="{D54B64FB-D479-4E78-B9F8-30875E687340}"/>
                  </a:ext>
                </a:extLst>
              </p:cNvPr>
              <p:cNvGrpSpPr/>
              <p:nvPr/>
            </p:nvGrpSpPr>
            <p:grpSpPr>
              <a:xfrm>
                <a:off x="704850" y="4819650"/>
                <a:ext cx="3851602" cy="1861785"/>
                <a:chOff x="704850" y="4819650"/>
                <a:chExt cx="385160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813715" y="4886496"/>
                  <a:ext cx="2742737" cy="604183"/>
                </a:xfrm>
                <a:prstGeom prst="rect">
                  <a:avLst/>
                </a:prstGeom>
                <a:noFill/>
              </p:spPr>
              <p:txBody>
                <a:bodyPr wrap="square" rtlCol="0">
                  <a:spAutoFit/>
                </a:bodyPr>
                <a:lstStyle/>
                <a:p>
                  <a:r>
                    <a:rPr lang="es-MX" sz="900" b="1" dirty="0">
                      <a:solidFill>
                        <a:srgbClr val="006666"/>
                      </a:solidFill>
                    </a:rPr>
                    <a:t>PRE-PROCESAMIENTO</a:t>
                  </a:r>
                </a:p>
                <a:p>
                  <a:r>
                    <a:rPr lang="es-MX" sz="1000" b="1" dirty="0">
                      <a:solidFill>
                        <a:srgbClr val="009999"/>
                      </a:solidFill>
                    </a:rPr>
                    <a:t>Sistema de Clasificación</a:t>
                  </a:r>
                  <a:endParaRPr lang="es-HN" sz="10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37" name="CuadroTexto 36">
                <a:extLst>
                  <a:ext uri="{FF2B5EF4-FFF2-40B4-BE49-F238E27FC236}">
                    <a16:creationId xmlns:a16="http://schemas.microsoft.com/office/drawing/2014/main" id="{EEC2D878-4355-496E-B29C-AC402F5C9441}"/>
                  </a:ext>
                </a:extLst>
              </p:cNvPr>
              <p:cNvSpPr txBox="1"/>
              <p:nvPr/>
            </p:nvSpPr>
            <p:spPr>
              <a:xfrm>
                <a:off x="1952873" y="5408223"/>
                <a:ext cx="2591418" cy="628350"/>
              </a:xfrm>
              <a:prstGeom prst="rect">
                <a:avLst/>
              </a:prstGeom>
              <a:noFill/>
            </p:spPr>
            <p:txBody>
              <a:bodyPr wrap="square" rtlCol="0">
                <a:spAutoFit/>
              </a:bodyPr>
              <a:lstStyle/>
              <a:p>
                <a:pPr marL="171450" indent="-171450">
                  <a:buFont typeface="Arial" panose="020B0604020202020204" pitchFamily="34" charset="0"/>
                  <a:buChar char="•"/>
                </a:pPr>
                <a:r>
                  <a:rPr lang="es-MX" sz="500" dirty="0"/>
                  <a:t>Definición de sistema de Clasificación (Corin Land Cover)</a:t>
                </a:r>
              </a:p>
              <a:p>
                <a:pPr marL="171450" indent="-171450">
                  <a:buFont typeface="Arial" panose="020B0604020202020204" pitchFamily="34" charset="0"/>
                  <a:buChar char="•"/>
                </a:pPr>
                <a:r>
                  <a:rPr lang="es-MX" sz="500" dirty="0"/>
                  <a:t>Homologación de criterios</a:t>
                </a:r>
              </a:p>
              <a:p>
                <a:pPr marL="171450" indent="-171450">
                  <a:buFont typeface="Arial" panose="020B0604020202020204" pitchFamily="34" charset="0"/>
                  <a:buChar char="•"/>
                </a:pPr>
                <a:r>
                  <a:rPr lang="es-MX" sz="500" dirty="0"/>
                  <a:t>Control, Evaluación  y Monitoreo</a:t>
                </a:r>
                <a:endParaRPr lang="es-HN" sz="600" dirty="0"/>
              </a:p>
            </p:txBody>
          </p:sp>
        </p:grpSp>
        <p:grpSp>
          <p:nvGrpSpPr>
            <p:cNvPr id="64" name="Grupo 63">
              <a:extLst>
                <a:ext uri="{FF2B5EF4-FFF2-40B4-BE49-F238E27FC236}">
                  <a16:creationId xmlns:a16="http://schemas.microsoft.com/office/drawing/2014/main" id="{4FBF85A4-1472-43AE-8CF0-1325F5420257}"/>
                </a:ext>
              </a:extLst>
            </p:cNvPr>
            <p:cNvGrpSpPr/>
            <p:nvPr/>
          </p:nvGrpSpPr>
          <p:grpSpPr>
            <a:xfrm>
              <a:off x="3061791" y="3350049"/>
              <a:ext cx="2137607" cy="1206971"/>
              <a:chOff x="764358" y="5482138"/>
              <a:chExt cx="3782775" cy="1895481"/>
            </a:xfrm>
          </p:grpSpPr>
          <p:grpSp>
            <p:nvGrpSpPr>
              <p:cNvPr id="65" name="Grupo 64">
                <a:extLst>
                  <a:ext uri="{FF2B5EF4-FFF2-40B4-BE49-F238E27FC236}">
                    <a16:creationId xmlns:a16="http://schemas.microsoft.com/office/drawing/2014/main" id="{72F1A769-4F8E-41A1-A07D-25C69F9A54E6}"/>
                  </a:ext>
                </a:extLst>
              </p:cNvPr>
              <p:cNvGrpSpPr/>
              <p:nvPr/>
            </p:nvGrpSpPr>
            <p:grpSpPr>
              <a:xfrm>
                <a:off x="764358" y="5482138"/>
                <a:ext cx="3782775" cy="1895481"/>
                <a:chOff x="762085" y="6161686"/>
                <a:chExt cx="3782775" cy="1895481"/>
              </a:xfrm>
            </p:grpSpPr>
            <p:grpSp>
              <p:nvGrpSpPr>
                <p:cNvPr id="67" name="Grupo 66">
                  <a:extLst>
                    <a:ext uri="{FF2B5EF4-FFF2-40B4-BE49-F238E27FC236}">
                      <a16:creationId xmlns:a16="http://schemas.microsoft.com/office/drawing/2014/main" id="{A79AAD1F-9844-41A1-B425-8D18D4E53D54}"/>
                    </a:ext>
                  </a:extLst>
                </p:cNvPr>
                <p:cNvGrpSpPr/>
                <p:nvPr/>
              </p:nvGrpSpPr>
              <p:grpSpPr>
                <a:xfrm>
                  <a:off x="762085" y="6161686"/>
                  <a:ext cx="3782775" cy="1895481"/>
                  <a:chOff x="767079" y="4818817"/>
                  <a:chExt cx="3782775" cy="1895481"/>
                </a:xfrm>
              </p:grpSpPr>
              <p:sp>
                <p:nvSpPr>
                  <p:cNvPr id="69" name="Triángulo isósceles 68">
                    <a:extLst>
                      <a:ext uri="{FF2B5EF4-FFF2-40B4-BE49-F238E27FC236}">
                        <a16:creationId xmlns:a16="http://schemas.microsoft.com/office/drawing/2014/main" id="{927E8013-BF61-4D3B-A367-B56E95668A36}"/>
                      </a:ext>
                    </a:extLst>
                  </p:cNvPr>
                  <p:cNvSpPr/>
                  <p:nvPr/>
                </p:nvSpPr>
                <p:spPr>
                  <a:xfrm rot="10800000">
                    <a:off x="3523727" y="6414248"/>
                    <a:ext cx="1003300" cy="300050"/>
                  </a:xfrm>
                  <a:prstGeom prst="triangle">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0" name="Rectángulo 69">
                    <a:extLst>
                      <a:ext uri="{FF2B5EF4-FFF2-40B4-BE49-F238E27FC236}">
                        <a16:creationId xmlns:a16="http://schemas.microsoft.com/office/drawing/2014/main" id="{3F940E6D-5776-4237-8A4B-866BD8E0B521}"/>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1" name="Rectángulo: esquinas redondeadas 70">
                    <a:extLst>
                      <a:ext uri="{FF2B5EF4-FFF2-40B4-BE49-F238E27FC236}">
                        <a16:creationId xmlns:a16="http://schemas.microsoft.com/office/drawing/2014/main" id="{321F8EF3-3C23-4627-B326-9F86B4B19FAE}"/>
                      </a:ext>
                    </a:extLst>
                  </p:cNvPr>
                  <p:cNvSpPr/>
                  <p:nvPr/>
                </p:nvSpPr>
                <p:spPr>
                  <a:xfrm>
                    <a:off x="767079" y="4873996"/>
                    <a:ext cx="211449" cy="14196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74" name="CuadroTexto 73">
                    <a:extLst>
                      <a:ext uri="{FF2B5EF4-FFF2-40B4-BE49-F238E27FC236}">
                        <a16:creationId xmlns:a16="http://schemas.microsoft.com/office/drawing/2014/main" id="{EE536C22-B87D-4EC4-BFC8-95FEF54538AE}"/>
                      </a:ext>
                    </a:extLst>
                  </p:cNvPr>
                  <p:cNvSpPr txBox="1"/>
                  <p:nvPr/>
                </p:nvSpPr>
                <p:spPr>
                  <a:xfrm>
                    <a:off x="1359879" y="5020404"/>
                    <a:ext cx="2136434" cy="821688"/>
                  </a:xfrm>
                  <a:prstGeom prst="rect">
                    <a:avLst/>
                  </a:prstGeom>
                  <a:noFill/>
                </p:spPr>
                <p:txBody>
                  <a:bodyPr wrap="square" rtlCol="0">
                    <a:spAutoFit/>
                  </a:bodyPr>
                  <a:lstStyle/>
                  <a:p>
                    <a:r>
                      <a:rPr lang="es-MX" sz="900" b="1" dirty="0">
                        <a:solidFill>
                          <a:schemeClr val="accent6">
                            <a:lumMod val="50000"/>
                          </a:schemeClr>
                        </a:solidFill>
                      </a:rPr>
                      <a:t>PRE-PROCESAMIENTO</a:t>
                    </a:r>
                  </a:p>
                  <a:p>
                    <a:r>
                      <a:rPr lang="es-MX" sz="1000" b="1" dirty="0">
                        <a:solidFill>
                          <a:schemeClr val="accent6">
                            <a:lumMod val="75000"/>
                          </a:schemeClr>
                        </a:solidFill>
                      </a:rPr>
                      <a:t>Segmentación</a:t>
                    </a:r>
                    <a:endParaRPr lang="es-HN" sz="1000" b="1" dirty="0">
                      <a:solidFill>
                        <a:schemeClr val="accent6">
                          <a:lumMod val="75000"/>
                        </a:schemeClr>
                      </a:solidFill>
                    </a:endParaRPr>
                  </a:p>
                </p:txBody>
              </p:sp>
              <p:sp>
                <p:nvSpPr>
                  <p:cNvPr id="77" name="Elipse 76">
                    <a:extLst>
                      <a:ext uri="{FF2B5EF4-FFF2-40B4-BE49-F238E27FC236}">
                        <a16:creationId xmlns:a16="http://schemas.microsoft.com/office/drawing/2014/main" id="{A9E757D7-90DD-4150-A358-B4E71253F47C}"/>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0" name="Elipse 79">
                    <a:extLst>
                      <a:ext uri="{FF2B5EF4-FFF2-40B4-BE49-F238E27FC236}">
                        <a16:creationId xmlns:a16="http://schemas.microsoft.com/office/drawing/2014/main" id="{FAC75248-0CD2-46B8-8CAA-21CD716C6A62}"/>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2" name="Elipse 81">
                    <a:extLst>
                      <a:ext uri="{FF2B5EF4-FFF2-40B4-BE49-F238E27FC236}">
                        <a16:creationId xmlns:a16="http://schemas.microsoft.com/office/drawing/2014/main" id="{587F4616-C12E-4097-A663-A9E256DA8879}"/>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3" name="Elipse 82">
                    <a:extLst>
                      <a:ext uri="{FF2B5EF4-FFF2-40B4-BE49-F238E27FC236}">
                        <a16:creationId xmlns:a16="http://schemas.microsoft.com/office/drawing/2014/main" id="{092B0130-EBEC-46DE-BD55-1B59C389509F}"/>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4" name="Elipse 83">
                    <a:extLst>
                      <a:ext uri="{FF2B5EF4-FFF2-40B4-BE49-F238E27FC236}">
                        <a16:creationId xmlns:a16="http://schemas.microsoft.com/office/drawing/2014/main" id="{08E07C4A-084B-43C8-A68A-7F73DBC57BC4}"/>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5" name="Elipse 84">
                    <a:extLst>
                      <a:ext uri="{FF2B5EF4-FFF2-40B4-BE49-F238E27FC236}">
                        <a16:creationId xmlns:a16="http://schemas.microsoft.com/office/drawing/2014/main" id="{054E94F0-649E-4ED2-9FFB-FBB93350C2DE}"/>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6" name="Rectángulo 85">
                    <a:extLst>
                      <a:ext uri="{FF2B5EF4-FFF2-40B4-BE49-F238E27FC236}">
                        <a16:creationId xmlns:a16="http://schemas.microsoft.com/office/drawing/2014/main" id="{6808791C-176E-4D8B-8CBE-FF1A8864FAA0}"/>
                      </a:ext>
                    </a:extLst>
                  </p:cNvPr>
                  <p:cNvSpPr/>
                  <p:nvPr/>
                </p:nvSpPr>
                <p:spPr>
                  <a:xfrm>
                    <a:off x="3539438" y="4818817"/>
                    <a:ext cx="1010416" cy="159543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7" name="CuadroTexto 86">
                    <a:extLst>
                      <a:ext uri="{FF2B5EF4-FFF2-40B4-BE49-F238E27FC236}">
                        <a16:creationId xmlns:a16="http://schemas.microsoft.com/office/drawing/2014/main" id="{8716495E-0F0C-4B1A-9A51-20CE716E1036}"/>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88" name="Rectángulo: esquinas redondeadas 87">
                    <a:extLst>
                      <a:ext uri="{FF2B5EF4-FFF2-40B4-BE49-F238E27FC236}">
                        <a16:creationId xmlns:a16="http://schemas.microsoft.com/office/drawing/2014/main" id="{27FFD6AD-6812-47FF-B4B1-1C91F3323E5D}"/>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89" name="Rectángulo: esquinas redondeadas 88">
                    <a:extLst>
                      <a:ext uri="{FF2B5EF4-FFF2-40B4-BE49-F238E27FC236}">
                        <a16:creationId xmlns:a16="http://schemas.microsoft.com/office/drawing/2014/main" id="{D0B24497-91FB-46FE-B3C4-FC0D6806062F}"/>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8" name="Forma libre: forma 67">
                  <a:extLst>
                    <a:ext uri="{FF2B5EF4-FFF2-40B4-BE49-F238E27FC236}">
                      <a16:creationId xmlns:a16="http://schemas.microsoft.com/office/drawing/2014/main" id="{4BF79516-B844-4A37-BD25-6F34D9B691DD}"/>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66" name="CuadroTexto 65">
                <a:extLst>
                  <a:ext uri="{FF2B5EF4-FFF2-40B4-BE49-F238E27FC236}">
                    <a16:creationId xmlns:a16="http://schemas.microsoft.com/office/drawing/2014/main" id="{EBC0C77D-D0E0-4712-AAEF-255C52BE608B}"/>
                  </a:ext>
                </a:extLst>
              </p:cNvPr>
              <p:cNvSpPr txBox="1"/>
              <p:nvPr/>
            </p:nvSpPr>
            <p:spPr>
              <a:xfrm>
                <a:off x="1103416" y="6229334"/>
                <a:ext cx="2478288" cy="386676"/>
              </a:xfrm>
              <a:prstGeom prst="rect">
                <a:avLst/>
              </a:prstGeom>
              <a:noFill/>
            </p:spPr>
            <p:txBody>
              <a:bodyPr wrap="square" rtlCol="0">
                <a:spAutoFit/>
              </a:bodyPr>
              <a:lstStyle/>
              <a:p>
                <a:r>
                  <a:rPr lang="es-MX" sz="500" dirty="0"/>
                  <a:t>Segmentación basada en Mosaicos multibandas</a:t>
                </a:r>
                <a:endParaRPr lang="es-HN" sz="600" dirty="0"/>
              </a:p>
            </p:txBody>
          </p:sp>
        </p:grpSp>
        <p:grpSp>
          <p:nvGrpSpPr>
            <p:cNvPr id="90" name="Grupo 89">
              <a:extLst>
                <a:ext uri="{FF2B5EF4-FFF2-40B4-BE49-F238E27FC236}">
                  <a16:creationId xmlns:a16="http://schemas.microsoft.com/office/drawing/2014/main" id="{9058529D-EA50-44CE-9E32-1D75D5B7F678}"/>
                </a:ext>
              </a:extLst>
            </p:cNvPr>
            <p:cNvGrpSpPr/>
            <p:nvPr/>
          </p:nvGrpSpPr>
          <p:grpSpPr>
            <a:xfrm>
              <a:off x="716993" y="3360598"/>
              <a:ext cx="2171529" cy="1221844"/>
              <a:chOff x="704850" y="4819650"/>
              <a:chExt cx="3842804" cy="1918838"/>
            </a:xfrm>
          </p:grpSpPr>
          <p:grpSp>
            <p:nvGrpSpPr>
              <p:cNvPr id="91" name="Grupo 90">
                <a:extLst>
                  <a:ext uri="{FF2B5EF4-FFF2-40B4-BE49-F238E27FC236}">
                    <a16:creationId xmlns:a16="http://schemas.microsoft.com/office/drawing/2014/main" id="{671CDE24-161F-4D60-A53C-4572EEBC6295}"/>
                  </a:ext>
                </a:extLst>
              </p:cNvPr>
              <p:cNvGrpSpPr/>
              <p:nvPr/>
            </p:nvGrpSpPr>
            <p:grpSpPr>
              <a:xfrm>
                <a:off x="704850" y="4819650"/>
                <a:ext cx="3842804" cy="1918838"/>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4923810"/>
                  <a:ext cx="2136434" cy="821688"/>
                </a:xfrm>
                <a:prstGeom prst="rect">
                  <a:avLst/>
                </a:prstGeom>
                <a:noFill/>
              </p:spPr>
              <p:txBody>
                <a:bodyPr wrap="square" rtlCol="0">
                  <a:spAutoFit/>
                </a:bodyPr>
                <a:lstStyle/>
                <a:p>
                  <a:r>
                    <a:rPr lang="es-MX" sz="900" b="1" dirty="0">
                      <a:solidFill>
                        <a:schemeClr val="accent2"/>
                      </a:solidFill>
                    </a:rPr>
                    <a:t>PRE-PROCESAMIENTO</a:t>
                  </a:r>
                </a:p>
                <a:p>
                  <a:r>
                    <a:rPr lang="es-MX" sz="1000" b="1" dirty="0">
                      <a:solidFill>
                        <a:schemeClr val="accent4"/>
                      </a:solidFill>
                    </a:rPr>
                    <a:t>Análisis en GEE</a:t>
                  </a:r>
                  <a:endParaRPr lang="es-HN" sz="10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CuadroTexto 91">
                <a:extLst>
                  <a:ext uri="{FF2B5EF4-FFF2-40B4-BE49-F238E27FC236}">
                    <a16:creationId xmlns:a16="http://schemas.microsoft.com/office/drawing/2014/main" id="{1F2C7F88-94F2-49A5-AACD-18737EDE1310}"/>
                  </a:ext>
                </a:extLst>
              </p:cNvPr>
              <p:cNvSpPr txBox="1"/>
              <p:nvPr/>
            </p:nvSpPr>
            <p:spPr>
              <a:xfrm>
                <a:off x="1814904" y="5474067"/>
                <a:ext cx="2685108"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Desarrollo de Script</a:t>
                </a:r>
              </a:p>
              <a:p>
                <a:pPr marL="171450" indent="-171450">
                  <a:buFont typeface="Arial" panose="020B0604020202020204" pitchFamily="34" charset="0"/>
                  <a:buChar char="•"/>
                </a:pPr>
                <a:r>
                  <a:rPr lang="es-MX" sz="500" dirty="0"/>
                  <a:t>Construcción de Mosaicos libres de nubes</a:t>
                </a:r>
                <a:endParaRPr lang="es-HN" sz="600" dirty="0"/>
              </a:p>
            </p:txBody>
          </p:sp>
        </p:grpSp>
        <p:grpSp>
          <p:nvGrpSpPr>
            <p:cNvPr id="109" name="Grupo 108">
              <a:extLst>
                <a:ext uri="{FF2B5EF4-FFF2-40B4-BE49-F238E27FC236}">
                  <a16:creationId xmlns:a16="http://schemas.microsoft.com/office/drawing/2014/main" id="{C5AC364E-37E7-4C75-A218-2A3250C6FC8C}"/>
                </a:ext>
              </a:extLst>
            </p:cNvPr>
            <p:cNvGrpSpPr/>
            <p:nvPr/>
          </p:nvGrpSpPr>
          <p:grpSpPr>
            <a:xfrm>
              <a:off x="7608792" y="3360395"/>
              <a:ext cx="2172398" cy="1221844"/>
              <a:chOff x="704850" y="4819650"/>
              <a:chExt cx="3844342" cy="1918838"/>
            </a:xfrm>
          </p:grpSpPr>
          <p:grpSp>
            <p:nvGrpSpPr>
              <p:cNvPr id="110" name="Grupo 109">
                <a:extLst>
                  <a:ext uri="{FF2B5EF4-FFF2-40B4-BE49-F238E27FC236}">
                    <a16:creationId xmlns:a16="http://schemas.microsoft.com/office/drawing/2014/main" id="{0A6E5A88-2D9F-4652-ADE4-87F3D0237DD6}"/>
                  </a:ext>
                </a:extLst>
              </p:cNvPr>
              <p:cNvGrpSpPr/>
              <p:nvPr/>
            </p:nvGrpSpPr>
            <p:grpSpPr>
              <a:xfrm>
                <a:off x="704850" y="4819650"/>
                <a:ext cx="3842804" cy="1918838"/>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33805" y="4923810"/>
                  <a:ext cx="2136434" cy="580015"/>
                </a:xfrm>
                <a:prstGeom prst="rect">
                  <a:avLst/>
                </a:prstGeom>
                <a:noFill/>
              </p:spPr>
              <p:txBody>
                <a:bodyPr wrap="square" rtlCol="0">
                  <a:spAutoFit/>
                </a:bodyPr>
                <a:lstStyle/>
                <a:p>
                  <a:r>
                    <a:rPr lang="es-MX" sz="900" b="1" dirty="0">
                      <a:solidFill>
                        <a:schemeClr val="accent1">
                          <a:lumMod val="75000"/>
                        </a:schemeClr>
                      </a:solidFill>
                    </a:rPr>
                    <a:t>SISTEMATIZACIÓN DE BASES DE DATOS </a:t>
                  </a:r>
                  <a:endParaRPr lang="es-HN" sz="10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11" name="CuadroTexto 110">
                <a:extLst>
                  <a:ext uri="{FF2B5EF4-FFF2-40B4-BE49-F238E27FC236}">
                    <a16:creationId xmlns:a16="http://schemas.microsoft.com/office/drawing/2014/main" id="{55F3028D-34F5-44C3-8E03-50C3CA72A5F5}"/>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Biofísicos</a:t>
                </a:r>
              </a:p>
              <a:p>
                <a:pPr marL="171450" indent="-171450">
                  <a:buFont typeface="Arial" panose="020B0604020202020204" pitchFamily="34" charset="0"/>
                  <a:buChar char="•"/>
                </a:pPr>
                <a:r>
                  <a:rPr lang="es-MX" sz="500" dirty="0"/>
                  <a:t>Administrativos</a:t>
                </a:r>
              </a:p>
              <a:p>
                <a:pPr marL="171450" indent="-171450">
                  <a:buFont typeface="Arial" panose="020B0604020202020204" pitchFamily="34" charset="0"/>
                  <a:buChar char="•"/>
                </a:pPr>
                <a:r>
                  <a:rPr lang="es-MX" sz="500" dirty="0" err="1"/>
                  <a:t>Topográficoa</a:t>
                </a:r>
                <a:endParaRPr lang="es-MX" sz="500" dirty="0"/>
              </a:p>
            </p:txBody>
          </p:sp>
        </p:grpSp>
        <p:pic>
          <p:nvPicPr>
            <p:cNvPr id="127" name="Picture 40" descr="Resultado de imagen para icono rompecabezas png">
              <a:extLst>
                <a:ext uri="{FF2B5EF4-FFF2-40B4-BE49-F238E27FC236}">
                  <a16:creationId xmlns:a16="http://schemas.microsoft.com/office/drawing/2014/main" id="{281517A2-C832-486B-9489-BB86F8671BB3}"/>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flipH="1">
              <a:off x="4795794" y="4100342"/>
              <a:ext cx="232289" cy="26175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2737" y="4034682"/>
              <a:ext cx="269013" cy="30313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722657" y="4050062"/>
              <a:ext cx="327719" cy="36928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544272" y="5085266"/>
              <a:ext cx="11580236" cy="1344109"/>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2" name="Grupo 131">
              <a:extLst>
                <a:ext uri="{FF2B5EF4-FFF2-40B4-BE49-F238E27FC236}">
                  <a16:creationId xmlns:a16="http://schemas.microsoft.com/office/drawing/2014/main" id="{FB939991-070A-4F80-B983-4B44A72CBB55}"/>
                </a:ext>
              </a:extLst>
            </p:cNvPr>
            <p:cNvGrpSpPr/>
            <p:nvPr/>
          </p:nvGrpSpPr>
          <p:grpSpPr>
            <a:xfrm>
              <a:off x="9895593" y="3348025"/>
              <a:ext cx="2172398" cy="1221844"/>
              <a:chOff x="704850" y="4819650"/>
              <a:chExt cx="3844342" cy="1918838"/>
            </a:xfrm>
          </p:grpSpPr>
          <p:grpSp>
            <p:nvGrpSpPr>
              <p:cNvPr id="133" name="Grupo 132">
                <a:extLst>
                  <a:ext uri="{FF2B5EF4-FFF2-40B4-BE49-F238E27FC236}">
                    <a16:creationId xmlns:a16="http://schemas.microsoft.com/office/drawing/2014/main" id="{95720631-E3BB-483C-A751-5FAF279ABA6F}"/>
                  </a:ext>
                </a:extLst>
              </p:cNvPr>
              <p:cNvGrpSpPr/>
              <p:nvPr/>
            </p:nvGrpSpPr>
            <p:grpSpPr>
              <a:xfrm>
                <a:off x="704850" y="4819650"/>
                <a:ext cx="3842804" cy="1918838"/>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4923810"/>
                  <a:ext cx="2136434" cy="604183"/>
                </a:xfrm>
                <a:prstGeom prst="rect">
                  <a:avLst/>
                </a:prstGeom>
                <a:noFill/>
              </p:spPr>
              <p:txBody>
                <a:bodyPr wrap="square" rtlCol="0">
                  <a:spAutoFit/>
                </a:bodyPr>
                <a:lstStyle/>
                <a:p>
                  <a:r>
                    <a:rPr lang="es-MX" sz="900" b="1" dirty="0">
                      <a:solidFill>
                        <a:schemeClr val="accent1">
                          <a:lumMod val="75000"/>
                        </a:schemeClr>
                      </a:solidFill>
                    </a:rPr>
                    <a:t>ANÁLISIS</a:t>
                  </a:r>
                </a:p>
                <a:p>
                  <a:r>
                    <a:rPr lang="es-MX" sz="1000" b="1" dirty="0">
                      <a:solidFill>
                        <a:schemeClr val="accent1">
                          <a:lumMod val="75000"/>
                        </a:schemeClr>
                      </a:solidFill>
                    </a:rPr>
                    <a:t>Edición manual</a:t>
                  </a:r>
                  <a:endParaRPr lang="es-HN" sz="10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34" name="CuadroTexto 133">
                <a:extLst>
                  <a:ext uri="{FF2B5EF4-FFF2-40B4-BE49-F238E27FC236}">
                    <a16:creationId xmlns:a16="http://schemas.microsoft.com/office/drawing/2014/main" id="{ED880BFD-175C-40BF-B907-08AFB8A96D6E}"/>
                  </a:ext>
                </a:extLst>
              </p:cNvPr>
              <p:cNvSpPr txBox="1"/>
              <p:nvPr/>
            </p:nvSpPr>
            <p:spPr>
              <a:xfrm>
                <a:off x="1864084" y="5473553"/>
                <a:ext cx="2685108" cy="507513"/>
              </a:xfrm>
              <a:prstGeom prst="rect">
                <a:avLst/>
              </a:prstGeom>
              <a:noFill/>
            </p:spPr>
            <p:txBody>
              <a:bodyPr wrap="square" rtlCol="0">
                <a:spAutoFit/>
              </a:bodyPr>
              <a:lstStyle/>
              <a:p>
                <a:pPr marL="171450" indent="-171450">
                  <a:buFont typeface="Arial" panose="020B0604020202020204" pitchFamily="34" charset="0"/>
                  <a:buChar char="•"/>
                </a:pPr>
                <a:r>
                  <a:rPr lang="es-MX" sz="500" dirty="0"/>
                  <a:t>Teleinterpretación</a:t>
                </a:r>
              </a:p>
              <a:p>
                <a:pPr marL="171450" indent="-171450">
                  <a:buFont typeface="Arial" panose="020B0604020202020204" pitchFamily="34" charset="0"/>
                  <a:buChar char="•"/>
                </a:pPr>
                <a:r>
                  <a:rPr lang="es-MX" sz="500" dirty="0"/>
                  <a:t>Mosaico de escenas asignadas</a:t>
                </a:r>
              </a:p>
              <a:p>
                <a:pPr marL="171450" indent="-171450">
                  <a:buFont typeface="Arial" panose="020B0604020202020204" pitchFamily="34" charset="0"/>
                  <a:buChar char="•"/>
                </a:pPr>
                <a:r>
                  <a:rPr lang="es-MX" sz="500" dirty="0"/>
                  <a:t>Filtros (neighborhood, clum, eliminate)</a:t>
                </a:r>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060991" y="4065599"/>
              <a:ext cx="245715" cy="27688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upo 150">
              <a:extLst>
                <a:ext uri="{FF2B5EF4-FFF2-40B4-BE49-F238E27FC236}">
                  <a16:creationId xmlns:a16="http://schemas.microsoft.com/office/drawing/2014/main" id="{BFFF2482-8E2B-4FDD-BDFF-ACCC87A3B93B}"/>
                </a:ext>
              </a:extLst>
            </p:cNvPr>
            <p:cNvGrpSpPr/>
            <p:nvPr/>
          </p:nvGrpSpPr>
          <p:grpSpPr>
            <a:xfrm>
              <a:off x="3025387" y="5179461"/>
              <a:ext cx="2166176" cy="1185515"/>
              <a:chOff x="704850" y="4819650"/>
              <a:chExt cx="3833332" cy="1861785"/>
            </a:xfrm>
          </p:grpSpPr>
          <p:grpSp>
            <p:nvGrpSpPr>
              <p:cNvPr id="152" name="Grupo 151">
                <a:extLst>
                  <a:ext uri="{FF2B5EF4-FFF2-40B4-BE49-F238E27FC236}">
                    <a16:creationId xmlns:a16="http://schemas.microsoft.com/office/drawing/2014/main" id="{58552907-AFA7-48A6-A507-B520F5C6A6D9}"/>
                  </a:ext>
                </a:extLst>
              </p:cNvPr>
              <p:cNvGrpSpPr/>
              <p:nvPr/>
            </p:nvGrpSpPr>
            <p:grpSpPr>
              <a:xfrm>
                <a:off x="704850" y="4819650"/>
                <a:ext cx="3833332" cy="1861785"/>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4886494"/>
                  <a:ext cx="2136433" cy="1087528"/>
                </a:xfrm>
                <a:prstGeom prst="rect">
                  <a:avLst/>
                </a:prstGeom>
                <a:noFill/>
              </p:spPr>
              <p:txBody>
                <a:bodyPr wrap="square" rtlCol="0">
                  <a:spAutoFit/>
                </a:bodyPr>
                <a:lstStyle/>
                <a:p>
                  <a:r>
                    <a:rPr lang="es-MX" sz="900" b="1" dirty="0">
                      <a:solidFill>
                        <a:srgbClr val="006666"/>
                      </a:solidFill>
                    </a:rPr>
                    <a:t>ANÁLISIS</a:t>
                  </a:r>
                </a:p>
                <a:p>
                  <a:r>
                    <a:rPr lang="es-MX" sz="1000" b="1" dirty="0">
                      <a:solidFill>
                        <a:srgbClr val="009999"/>
                      </a:solidFill>
                    </a:rPr>
                    <a:t>Monitoreo y control de calidad externo</a:t>
                  </a:r>
                  <a:endParaRPr lang="es-HN" sz="10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53" name="CuadroTexto 152">
                <a:extLst>
                  <a:ext uri="{FF2B5EF4-FFF2-40B4-BE49-F238E27FC236}">
                    <a16:creationId xmlns:a16="http://schemas.microsoft.com/office/drawing/2014/main" id="{29272F6E-8CD1-4301-AD82-E9BEF3908FFF}"/>
                  </a:ext>
                </a:extLst>
              </p:cNvPr>
              <p:cNvSpPr txBox="1"/>
              <p:nvPr/>
            </p:nvSpPr>
            <p:spPr>
              <a:xfrm>
                <a:off x="1806240" y="5705833"/>
                <a:ext cx="2591417" cy="386676"/>
              </a:xfrm>
              <a:prstGeom prst="rect">
                <a:avLst/>
              </a:prstGeom>
              <a:noFill/>
            </p:spPr>
            <p:txBody>
              <a:bodyPr wrap="square" rtlCol="0">
                <a:spAutoFit/>
              </a:bodyPr>
              <a:lstStyle/>
              <a:p>
                <a:pPr marL="171450" indent="-171450">
                  <a:buFont typeface="Arial" panose="020B0604020202020204" pitchFamily="34" charset="0"/>
                  <a:buChar char="•"/>
                </a:pPr>
                <a:r>
                  <a:rPr lang="es-MX" sz="500" dirty="0"/>
                  <a:t>Evaluación y Supervisión</a:t>
                </a:r>
              </a:p>
              <a:p>
                <a:pPr marL="171450" indent="-171450">
                  <a:buFont typeface="Arial" panose="020B0604020202020204" pitchFamily="34" charset="0"/>
                  <a:buChar char="•"/>
                </a:pPr>
                <a:r>
                  <a:rPr lang="es-MX" sz="500" dirty="0"/>
                  <a:t>Definir unidad mínima de mapeo</a:t>
                </a:r>
                <a:endParaRPr lang="es-HN" sz="600" dirty="0"/>
              </a:p>
            </p:txBody>
          </p:sp>
        </p:grpSp>
        <p:grpSp>
          <p:nvGrpSpPr>
            <p:cNvPr id="169" name="Grupo 168">
              <a:extLst>
                <a:ext uri="{FF2B5EF4-FFF2-40B4-BE49-F238E27FC236}">
                  <a16:creationId xmlns:a16="http://schemas.microsoft.com/office/drawing/2014/main" id="{A2F70436-DCF5-4930-956B-A778D18AC93A}"/>
                </a:ext>
              </a:extLst>
            </p:cNvPr>
            <p:cNvGrpSpPr/>
            <p:nvPr/>
          </p:nvGrpSpPr>
          <p:grpSpPr>
            <a:xfrm>
              <a:off x="716993" y="5179461"/>
              <a:ext cx="2137607" cy="1206971"/>
              <a:chOff x="762085" y="6161686"/>
              <a:chExt cx="3782775" cy="1895481"/>
            </a:xfrm>
          </p:grpSpPr>
          <p:grpSp>
            <p:nvGrpSpPr>
              <p:cNvPr id="170" name="Grupo 169">
                <a:extLst>
                  <a:ext uri="{FF2B5EF4-FFF2-40B4-BE49-F238E27FC236}">
                    <a16:creationId xmlns:a16="http://schemas.microsoft.com/office/drawing/2014/main" id="{A0376FE8-9725-4333-A1ED-356701B77047}"/>
                  </a:ext>
                </a:extLst>
              </p:cNvPr>
              <p:cNvGrpSpPr/>
              <p:nvPr/>
            </p:nvGrpSpPr>
            <p:grpSpPr>
              <a:xfrm>
                <a:off x="762085" y="6161686"/>
                <a:ext cx="3782775" cy="1895481"/>
                <a:chOff x="767079" y="4818817"/>
                <a:chExt cx="3782775" cy="1895481"/>
              </a:xfrm>
            </p:grpSpPr>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3523727" y="6414248"/>
                  <a:ext cx="1003300" cy="300050"/>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767079" y="4873996"/>
                  <a:ext cx="211449" cy="1419660"/>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1359879" y="5020404"/>
                  <a:ext cx="2136434" cy="845856"/>
                </a:xfrm>
                <a:prstGeom prst="rect">
                  <a:avLst/>
                </a:prstGeom>
                <a:noFill/>
              </p:spPr>
              <p:txBody>
                <a:bodyPr wrap="square" rtlCol="0">
                  <a:spAutoFit/>
                </a:bodyPr>
                <a:lstStyle/>
                <a:p>
                  <a:r>
                    <a:rPr lang="es-MX" sz="900" b="1" dirty="0">
                      <a:solidFill>
                        <a:schemeClr val="accent6">
                          <a:lumMod val="50000"/>
                        </a:schemeClr>
                      </a:solidFill>
                    </a:rPr>
                    <a:t>ANÁLISIS</a:t>
                  </a:r>
                </a:p>
                <a:p>
                  <a:r>
                    <a:rPr lang="es-MX" sz="1000" b="1" dirty="0">
                      <a:solidFill>
                        <a:schemeClr val="accent6">
                          <a:lumMod val="75000"/>
                        </a:schemeClr>
                      </a:solidFill>
                    </a:rPr>
                    <a:t>Control de calidad interno</a:t>
                  </a:r>
                  <a:endParaRPr lang="es-HN" sz="10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1521125" y="6084409"/>
                  <a:ext cx="131196" cy="122131"/>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1759369" y="6084409"/>
                  <a:ext cx="131196" cy="1221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3539438" y="4818817"/>
                  <a:ext cx="1010416" cy="1595431"/>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1" name="Forma libre: forma 170">
                <a:extLst>
                  <a:ext uri="{FF2B5EF4-FFF2-40B4-BE49-F238E27FC236}">
                    <a16:creationId xmlns:a16="http://schemas.microsoft.com/office/drawing/2014/main" id="{33BE5C31-FAC9-4DCF-B9E9-C39EB61468D4}"/>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186" name="Grupo 185">
              <a:extLst>
                <a:ext uri="{FF2B5EF4-FFF2-40B4-BE49-F238E27FC236}">
                  <a16:creationId xmlns:a16="http://schemas.microsoft.com/office/drawing/2014/main" id="{756552C2-20E6-4425-9B43-ED8318B463C2}"/>
                </a:ext>
              </a:extLst>
            </p:cNvPr>
            <p:cNvGrpSpPr/>
            <p:nvPr/>
          </p:nvGrpSpPr>
          <p:grpSpPr>
            <a:xfrm>
              <a:off x="9904361" y="5222025"/>
              <a:ext cx="2166176" cy="1185515"/>
              <a:chOff x="704850" y="4819650"/>
              <a:chExt cx="3833332" cy="1861785"/>
            </a:xfrm>
          </p:grpSpPr>
          <p:grpSp>
            <p:nvGrpSpPr>
              <p:cNvPr id="187" name="Grupo 186">
                <a:extLst>
                  <a:ext uri="{FF2B5EF4-FFF2-40B4-BE49-F238E27FC236}">
                    <a16:creationId xmlns:a16="http://schemas.microsoft.com/office/drawing/2014/main" id="{E6C5B2EB-5C5D-4BB3-B6A3-A87196537561}"/>
                  </a:ext>
                </a:extLst>
              </p:cNvPr>
              <p:cNvGrpSpPr/>
              <p:nvPr/>
            </p:nvGrpSpPr>
            <p:grpSpPr>
              <a:xfrm>
                <a:off x="704850" y="4819650"/>
                <a:ext cx="3833332" cy="1861785"/>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6"/>
                  <a:ext cx="2465060" cy="84585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Dashboard Interactivo</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88" name="CuadroTexto 187">
                <a:extLst>
                  <a:ext uri="{FF2B5EF4-FFF2-40B4-BE49-F238E27FC236}">
                    <a16:creationId xmlns:a16="http://schemas.microsoft.com/office/drawing/2014/main" id="{EF23EBA8-971F-48BE-9544-3DA27058C095}"/>
                  </a:ext>
                </a:extLst>
              </p:cNvPr>
              <p:cNvSpPr txBox="1"/>
              <p:nvPr/>
            </p:nvSpPr>
            <p:spPr>
              <a:xfrm>
                <a:off x="1820195" y="5767868"/>
                <a:ext cx="2591417" cy="265840"/>
              </a:xfrm>
              <a:prstGeom prst="rect">
                <a:avLst/>
              </a:prstGeom>
              <a:noFill/>
            </p:spPr>
            <p:txBody>
              <a:bodyPr wrap="square" rtlCol="0">
                <a:spAutoFit/>
              </a:bodyPr>
              <a:lstStyle/>
              <a:p>
                <a:pPr marL="171450" indent="-171450">
                  <a:buFont typeface="Arial" panose="020B0604020202020204" pitchFamily="34" charset="0"/>
                  <a:buChar char="•"/>
                </a:pPr>
                <a:r>
                  <a:rPr lang="es-MX" sz="500" dirty="0"/>
                  <a:t>Visualización de resultados</a:t>
                </a:r>
                <a:endParaRPr lang="es-HN" sz="600" dirty="0"/>
              </a:p>
            </p:txBody>
          </p:sp>
        </p:grpSp>
        <p:grpSp>
          <p:nvGrpSpPr>
            <p:cNvPr id="204" name="Grupo 203">
              <a:extLst>
                <a:ext uri="{FF2B5EF4-FFF2-40B4-BE49-F238E27FC236}">
                  <a16:creationId xmlns:a16="http://schemas.microsoft.com/office/drawing/2014/main" id="{1F908834-C0BA-4D77-B9F8-68698CBA7FCF}"/>
                </a:ext>
              </a:extLst>
            </p:cNvPr>
            <p:cNvGrpSpPr/>
            <p:nvPr/>
          </p:nvGrpSpPr>
          <p:grpSpPr>
            <a:xfrm>
              <a:off x="5335319" y="5203172"/>
              <a:ext cx="2172398" cy="1221844"/>
              <a:chOff x="704850" y="4819650"/>
              <a:chExt cx="3844342" cy="1918838"/>
            </a:xfrm>
          </p:grpSpPr>
          <p:grpSp>
            <p:nvGrpSpPr>
              <p:cNvPr id="205" name="Grupo 204">
                <a:extLst>
                  <a:ext uri="{FF2B5EF4-FFF2-40B4-BE49-F238E27FC236}">
                    <a16:creationId xmlns:a16="http://schemas.microsoft.com/office/drawing/2014/main" id="{06992B37-6F96-4CF6-A2E9-36AD3BC9589D}"/>
                  </a:ext>
                </a:extLst>
              </p:cNvPr>
              <p:cNvGrpSpPr/>
              <p:nvPr/>
            </p:nvGrpSpPr>
            <p:grpSpPr>
              <a:xfrm>
                <a:off x="704850" y="4819650"/>
                <a:ext cx="3842804" cy="1918838"/>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33805" y="4923810"/>
                  <a:ext cx="2232881" cy="821688"/>
                </a:xfrm>
                <a:prstGeom prst="rect">
                  <a:avLst/>
                </a:prstGeom>
                <a:noFill/>
              </p:spPr>
              <p:txBody>
                <a:bodyPr wrap="square" rtlCol="0">
                  <a:spAutoFit/>
                </a:bodyPr>
                <a:lstStyle/>
                <a:p>
                  <a:r>
                    <a:rPr lang="es-MX" sz="900" b="1" dirty="0">
                      <a:solidFill>
                        <a:schemeClr val="tx2">
                          <a:lumMod val="50000"/>
                        </a:schemeClr>
                      </a:solidFill>
                    </a:rPr>
                    <a:t>POST-PROCESAMIENTO</a:t>
                  </a:r>
                </a:p>
                <a:p>
                  <a:r>
                    <a:rPr lang="es-MX" sz="1000" b="1" dirty="0">
                      <a:solidFill>
                        <a:schemeClr val="accent1">
                          <a:lumMod val="75000"/>
                        </a:schemeClr>
                      </a:solidFill>
                    </a:rPr>
                    <a:t>Validación temática</a:t>
                  </a:r>
                  <a:endParaRPr lang="es-HN" sz="10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06" name="CuadroTexto 205">
                <a:extLst>
                  <a:ext uri="{FF2B5EF4-FFF2-40B4-BE49-F238E27FC236}">
                    <a16:creationId xmlns:a16="http://schemas.microsoft.com/office/drawing/2014/main" id="{A8E38134-3935-4A4B-A7A1-47F9A9B9748C}"/>
                  </a:ext>
                </a:extLst>
              </p:cNvPr>
              <p:cNvSpPr txBox="1"/>
              <p:nvPr/>
            </p:nvSpPr>
            <p:spPr>
              <a:xfrm>
                <a:off x="1864084" y="5473553"/>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Metodología </a:t>
                </a:r>
                <a:r>
                  <a:rPr lang="es-MX" sz="500" dirty="0" err="1"/>
                  <a:t>Pontus</a:t>
                </a:r>
                <a:r>
                  <a:rPr lang="es-MX" sz="500" dirty="0"/>
                  <a:t> O. 2014</a:t>
                </a:r>
              </a:p>
              <a:p>
                <a:pPr marL="171450" indent="-171450">
                  <a:buFont typeface="Arial" panose="020B0604020202020204" pitchFamily="34" charset="0"/>
                  <a:buChar char="•"/>
                </a:pPr>
                <a:endParaRPr lang="es-HN" sz="600" dirty="0"/>
              </a:p>
            </p:txBody>
          </p:sp>
        </p:grpSp>
        <p:grpSp>
          <p:nvGrpSpPr>
            <p:cNvPr id="222" name="Grupo 221">
              <a:extLst>
                <a:ext uri="{FF2B5EF4-FFF2-40B4-BE49-F238E27FC236}">
                  <a16:creationId xmlns:a16="http://schemas.microsoft.com/office/drawing/2014/main" id="{19B3B1C4-9A94-4A4F-B8CC-BE87B0865F8B}"/>
                </a:ext>
              </a:extLst>
            </p:cNvPr>
            <p:cNvGrpSpPr/>
            <p:nvPr/>
          </p:nvGrpSpPr>
          <p:grpSpPr>
            <a:xfrm>
              <a:off x="7626098" y="5222403"/>
              <a:ext cx="2137607" cy="1206971"/>
              <a:chOff x="12983590" y="7515032"/>
              <a:chExt cx="3782775" cy="1895481"/>
            </a:xfrm>
          </p:grpSpPr>
          <p:grpSp>
            <p:nvGrpSpPr>
              <p:cNvPr id="223" name="Grupo 222">
                <a:extLst>
                  <a:ext uri="{FF2B5EF4-FFF2-40B4-BE49-F238E27FC236}">
                    <a16:creationId xmlns:a16="http://schemas.microsoft.com/office/drawing/2014/main" id="{B8A961B6-1412-4F60-B0B8-82935D70BE3F}"/>
                  </a:ext>
                </a:extLst>
              </p:cNvPr>
              <p:cNvGrpSpPr/>
              <p:nvPr/>
            </p:nvGrpSpPr>
            <p:grpSpPr>
              <a:xfrm>
                <a:off x="12983590" y="7515032"/>
                <a:ext cx="3782775" cy="1895481"/>
                <a:chOff x="762085" y="6161686"/>
                <a:chExt cx="3782775" cy="1895481"/>
              </a:xfrm>
            </p:grpSpPr>
            <p:grpSp>
              <p:nvGrpSpPr>
                <p:cNvPr id="225" name="Grupo 224">
                  <a:extLst>
                    <a:ext uri="{FF2B5EF4-FFF2-40B4-BE49-F238E27FC236}">
                      <a16:creationId xmlns:a16="http://schemas.microsoft.com/office/drawing/2014/main" id="{6B814576-37ED-4317-80FF-8B9EA2EE3A95}"/>
                    </a:ext>
                  </a:extLst>
                </p:cNvPr>
                <p:cNvGrpSpPr/>
                <p:nvPr/>
              </p:nvGrpSpPr>
              <p:grpSpPr>
                <a:xfrm>
                  <a:off x="762085" y="6161686"/>
                  <a:ext cx="3782775" cy="1895481"/>
                  <a:chOff x="767079" y="4818817"/>
                  <a:chExt cx="3782775" cy="1895481"/>
                </a:xfrm>
              </p:grpSpPr>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3523727" y="6414248"/>
                    <a:ext cx="1003300" cy="30005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889691" y="4889236"/>
                    <a:ext cx="3660163" cy="14044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767079" y="4873996"/>
                    <a:ext cx="211449" cy="1419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1309550" y="5020404"/>
                    <a:ext cx="2186763" cy="845856"/>
                  </a:xfrm>
                  <a:prstGeom prst="rect">
                    <a:avLst/>
                  </a:prstGeom>
                  <a:noFill/>
                </p:spPr>
                <p:txBody>
                  <a:bodyPr wrap="square" rtlCol="0">
                    <a:spAutoFit/>
                  </a:bodyPr>
                  <a:lstStyle/>
                  <a:p>
                    <a:r>
                      <a:rPr lang="es-MX" sz="900" b="1" dirty="0">
                        <a:solidFill>
                          <a:schemeClr val="accent2"/>
                        </a:solidFill>
                      </a:rPr>
                      <a:t>ANÁLISIS</a:t>
                    </a:r>
                  </a:p>
                  <a:p>
                    <a:r>
                      <a:rPr lang="es-MX" sz="1000" b="1" dirty="0">
                        <a:solidFill>
                          <a:schemeClr val="accent2">
                            <a:lumMod val="60000"/>
                            <a:lumOff val="40000"/>
                          </a:schemeClr>
                        </a:solidFill>
                      </a:rPr>
                      <a:t>Análisis estadísticos de resultados</a:t>
                    </a:r>
                    <a:endParaRPr lang="es-HN" sz="1000" b="1" dirty="0">
                      <a:solidFill>
                        <a:schemeClr val="accent2">
                          <a:lumMod val="60000"/>
                          <a:lumOff val="40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1521125" y="6084409"/>
                    <a:ext cx="131196" cy="122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1759369" y="6084409"/>
                    <a:ext cx="131196" cy="12213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2022040" y="6084409"/>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2320784" y="6084409"/>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2617283" y="6084409"/>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2876088" y="6089085"/>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3539438" y="4818817"/>
                    <a:ext cx="1010416" cy="15954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3669718" y="5004191"/>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3761254" y="5690303"/>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3761253" y="5715572"/>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6" name="Forma libre: forma 225">
                  <a:extLst>
                    <a:ext uri="{FF2B5EF4-FFF2-40B4-BE49-F238E27FC236}">
                      <a16:creationId xmlns:a16="http://schemas.microsoft.com/office/drawing/2014/main" id="{9B541F4B-321D-408B-B804-25C38F05BE33}"/>
                    </a:ext>
                  </a:extLst>
                </p:cNvPr>
                <p:cNvSpPr/>
                <p:nvPr/>
              </p:nvSpPr>
              <p:spPr>
                <a:xfrm>
                  <a:off x="3381375" y="6172200"/>
                  <a:ext cx="152400" cy="63500"/>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4" name="CuadroTexto 223">
                <a:extLst>
                  <a:ext uri="{FF2B5EF4-FFF2-40B4-BE49-F238E27FC236}">
                    <a16:creationId xmlns:a16="http://schemas.microsoft.com/office/drawing/2014/main" id="{60FFFC47-36C3-4C85-A508-7BDE456936E6}"/>
                  </a:ext>
                </a:extLst>
              </p:cNvPr>
              <p:cNvSpPr txBox="1"/>
              <p:nvPr/>
            </p:nvSpPr>
            <p:spPr>
              <a:xfrm>
                <a:off x="13301120" y="8518168"/>
                <a:ext cx="2685108" cy="410844"/>
              </a:xfrm>
              <a:prstGeom prst="rect">
                <a:avLst/>
              </a:prstGeom>
              <a:noFill/>
            </p:spPr>
            <p:txBody>
              <a:bodyPr wrap="square" rtlCol="0">
                <a:spAutoFit/>
              </a:bodyPr>
              <a:lstStyle/>
              <a:p>
                <a:pPr marL="171450" indent="-171450">
                  <a:buFont typeface="Arial" panose="020B0604020202020204" pitchFamily="34" charset="0"/>
                  <a:buChar char="•"/>
                </a:pPr>
                <a:r>
                  <a:rPr lang="es-MX" sz="500" dirty="0"/>
                  <a:t>Nacional, Departamental y Municipal</a:t>
                </a:r>
              </a:p>
              <a:p>
                <a:pPr marL="171450" indent="-171450">
                  <a:buFont typeface="Arial" panose="020B0604020202020204" pitchFamily="34" charset="0"/>
                  <a:buChar char="•"/>
                </a:pPr>
                <a:endParaRPr lang="es-HN" sz="600" dirty="0"/>
              </a:p>
            </p:txBody>
          </p:sp>
        </p:gr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421670" y="5903502"/>
              <a:ext cx="276310" cy="31135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3569" y="5778313"/>
              <a:ext cx="370115" cy="417058"/>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399709" y="5864632"/>
              <a:ext cx="236424" cy="26641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23765" y="5915403"/>
              <a:ext cx="306507" cy="345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95264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1DE3538-C8A6-4C40-A302-CB3D17769F10}"/>
              </a:ext>
            </a:extLst>
          </p:cNvPr>
          <p:cNvSpPr/>
          <p:nvPr/>
        </p:nvSpPr>
        <p:spPr>
          <a:xfrm>
            <a:off x="-8502" y="-27383"/>
            <a:ext cx="12327501" cy="627556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Rectángulo 3"/>
          <p:cNvSpPr/>
          <p:nvPr/>
        </p:nvSpPr>
        <p:spPr>
          <a:xfrm>
            <a:off x="-67493" y="690955"/>
            <a:ext cx="12192000" cy="25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1 Título"/>
          <p:cNvSpPr>
            <a:spLocks noGrp="1"/>
          </p:cNvSpPr>
          <p:nvPr>
            <p:ph type="title"/>
          </p:nvPr>
        </p:nvSpPr>
        <p:spPr>
          <a:xfrm>
            <a:off x="0" y="-27383"/>
            <a:ext cx="12192000" cy="609822"/>
          </a:xfrm>
        </p:spPr>
        <p:txBody>
          <a:bodyPr>
            <a:noAutofit/>
          </a:bodyPr>
          <a:lstStyle/>
          <a:p>
            <a:r>
              <a:rPr lang="es-GT" sz="3200" dirty="0"/>
              <a:t>Actividades</a:t>
            </a:r>
          </a:p>
        </p:txBody>
      </p:sp>
      <p:sp>
        <p:nvSpPr>
          <p:cNvPr id="28" name="CuadroTexto 27">
            <a:extLst>
              <a:ext uri="{FF2B5EF4-FFF2-40B4-BE49-F238E27FC236}">
                <a16:creationId xmlns:a16="http://schemas.microsoft.com/office/drawing/2014/main" id="{9F777B77-B9FA-4C11-8A40-235AFB9B3E3D}"/>
              </a:ext>
            </a:extLst>
          </p:cNvPr>
          <p:cNvSpPr txBox="1"/>
          <p:nvPr/>
        </p:nvSpPr>
        <p:spPr>
          <a:xfrm>
            <a:off x="3820566" y="1671594"/>
            <a:ext cx="3894119" cy="1077218"/>
          </a:xfrm>
          <a:prstGeom prst="rect">
            <a:avLst/>
          </a:prstGeom>
          <a:noFill/>
        </p:spPr>
        <p:txBody>
          <a:bodyPr wrap="square" rtlCol="0">
            <a:spAutoFit/>
          </a:bodyPr>
          <a:lstStyle/>
          <a:p>
            <a:pPr algn="ctr"/>
            <a:r>
              <a:rPr lang="es-MX" sz="3200" b="1" dirty="0">
                <a:solidFill>
                  <a:schemeClr val="bg1"/>
                </a:solidFill>
                <a:latin typeface="Aharoni" panose="02010803020104030203" pitchFamily="2" charset="-79"/>
                <a:cs typeface="Aharoni" panose="02010803020104030203" pitchFamily="2" charset="-79"/>
              </a:rPr>
              <a:t>PROCESO METODOLÓGICO</a:t>
            </a:r>
            <a:endParaRPr lang="es-HN" sz="3200" b="1" dirty="0">
              <a:solidFill>
                <a:schemeClr val="bg1"/>
              </a:solidFill>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13EE1214-E1B4-408D-8A52-122814C4111C}"/>
              </a:ext>
            </a:extLst>
          </p:cNvPr>
          <p:cNvSpPr/>
          <p:nvPr/>
        </p:nvSpPr>
        <p:spPr>
          <a:xfrm>
            <a:off x="2453275" y="162082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0" name="Rectángulo 29">
            <a:extLst>
              <a:ext uri="{FF2B5EF4-FFF2-40B4-BE49-F238E27FC236}">
                <a16:creationId xmlns:a16="http://schemas.microsoft.com/office/drawing/2014/main" id="{AFF34096-A3A7-4F6D-B889-0174753E192D}"/>
              </a:ext>
            </a:extLst>
          </p:cNvPr>
          <p:cNvSpPr/>
          <p:nvPr/>
        </p:nvSpPr>
        <p:spPr>
          <a:xfrm>
            <a:off x="2453275" y="2696493"/>
            <a:ext cx="6521530" cy="8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900"/>
          </a:p>
        </p:txBody>
      </p:sp>
      <p:sp>
        <p:nvSpPr>
          <p:cNvPr id="31" name="CuadroTexto 30">
            <a:extLst>
              <a:ext uri="{FF2B5EF4-FFF2-40B4-BE49-F238E27FC236}">
                <a16:creationId xmlns:a16="http://schemas.microsoft.com/office/drawing/2014/main" id="{17C22AE5-D41B-485C-9779-5E00E76AC7EA}"/>
              </a:ext>
            </a:extLst>
          </p:cNvPr>
          <p:cNvSpPr txBox="1"/>
          <p:nvPr/>
        </p:nvSpPr>
        <p:spPr>
          <a:xfrm>
            <a:off x="6144078" y="1388102"/>
            <a:ext cx="2910134" cy="246221"/>
          </a:xfrm>
          <a:prstGeom prst="rect">
            <a:avLst/>
          </a:prstGeom>
          <a:noFill/>
        </p:spPr>
        <p:txBody>
          <a:bodyPr wrap="square" rtlCol="0">
            <a:spAutoFit/>
          </a:bodyPr>
          <a:lstStyle/>
          <a:p>
            <a:r>
              <a:rPr lang="es-MX" sz="1000" b="1" dirty="0">
                <a:solidFill>
                  <a:schemeClr val="bg1"/>
                </a:solidFill>
              </a:rPr>
              <a:t>Mapa de Dinámica de Cobertura Forestal</a:t>
            </a:r>
            <a:endParaRPr lang="es-HN" sz="1000" b="1" dirty="0">
              <a:solidFill>
                <a:schemeClr val="bg1"/>
              </a:solidFill>
            </a:endParaRPr>
          </a:p>
        </p:txBody>
      </p:sp>
      <p:sp>
        <p:nvSpPr>
          <p:cNvPr id="32" name="CuadroTexto 31">
            <a:extLst>
              <a:ext uri="{FF2B5EF4-FFF2-40B4-BE49-F238E27FC236}">
                <a16:creationId xmlns:a16="http://schemas.microsoft.com/office/drawing/2014/main" id="{525D4A9F-1584-484F-9004-FC338A0CBBB9}"/>
              </a:ext>
            </a:extLst>
          </p:cNvPr>
          <p:cNvSpPr txBox="1"/>
          <p:nvPr/>
        </p:nvSpPr>
        <p:spPr>
          <a:xfrm>
            <a:off x="2373868" y="1690194"/>
            <a:ext cx="2910134" cy="253916"/>
          </a:xfrm>
          <a:prstGeom prst="rect">
            <a:avLst/>
          </a:prstGeom>
          <a:noFill/>
        </p:spPr>
        <p:txBody>
          <a:bodyPr wrap="square" rtlCol="0">
            <a:spAutoFit/>
          </a:bodyPr>
          <a:lstStyle/>
          <a:p>
            <a:r>
              <a:rPr lang="es-MX" sz="1050" b="1" dirty="0">
                <a:solidFill>
                  <a:schemeClr val="bg1"/>
                </a:solidFill>
              </a:rPr>
              <a:t>Guatemala</a:t>
            </a:r>
            <a:endParaRPr lang="es-HN" sz="1050" b="1" dirty="0">
              <a:solidFill>
                <a:schemeClr val="bg1"/>
              </a:solidFill>
            </a:endParaRPr>
          </a:p>
        </p:txBody>
      </p:sp>
      <p:sp>
        <p:nvSpPr>
          <p:cNvPr id="33" name="CuadroTexto 32">
            <a:extLst>
              <a:ext uri="{FF2B5EF4-FFF2-40B4-BE49-F238E27FC236}">
                <a16:creationId xmlns:a16="http://schemas.microsoft.com/office/drawing/2014/main" id="{0C87AECB-C467-4375-8F21-07F1D8C1A169}"/>
              </a:ext>
            </a:extLst>
          </p:cNvPr>
          <p:cNvSpPr txBox="1"/>
          <p:nvPr/>
        </p:nvSpPr>
        <p:spPr>
          <a:xfrm>
            <a:off x="2389370" y="1910752"/>
            <a:ext cx="2910134" cy="253916"/>
          </a:xfrm>
          <a:prstGeom prst="rect">
            <a:avLst/>
          </a:prstGeom>
          <a:noFill/>
        </p:spPr>
        <p:txBody>
          <a:bodyPr wrap="square" rtlCol="0">
            <a:spAutoFit/>
          </a:bodyPr>
          <a:lstStyle/>
          <a:p>
            <a:r>
              <a:rPr lang="es-MX" sz="1050" b="1" dirty="0">
                <a:solidFill>
                  <a:schemeClr val="bg1"/>
                </a:solidFill>
              </a:rPr>
              <a:t>Periodo 2006 - 2016</a:t>
            </a:r>
            <a:endParaRPr lang="es-HN" sz="1050" b="1" dirty="0">
              <a:solidFill>
                <a:schemeClr val="bg1"/>
              </a:solidFill>
            </a:endParaRPr>
          </a:p>
        </p:txBody>
      </p:sp>
      <p:sp>
        <p:nvSpPr>
          <p:cNvPr id="34" name="Rectángulo 33">
            <a:extLst>
              <a:ext uri="{FF2B5EF4-FFF2-40B4-BE49-F238E27FC236}">
                <a16:creationId xmlns:a16="http://schemas.microsoft.com/office/drawing/2014/main" id="{AF1B2258-C2C2-4004-97A3-D267A7FB874A}"/>
              </a:ext>
            </a:extLst>
          </p:cNvPr>
          <p:cNvSpPr/>
          <p:nvPr/>
        </p:nvSpPr>
        <p:spPr>
          <a:xfrm>
            <a:off x="48077" y="2866499"/>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36" name="Grupo 35">
            <a:extLst>
              <a:ext uri="{FF2B5EF4-FFF2-40B4-BE49-F238E27FC236}">
                <a16:creationId xmlns:a16="http://schemas.microsoft.com/office/drawing/2014/main" id="{D54B64FB-D479-4E78-B9F8-30875E687340}"/>
              </a:ext>
            </a:extLst>
          </p:cNvPr>
          <p:cNvGrpSpPr/>
          <p:nvPr/>
        </p:nvGrpSpPr>
        <p:grpSpPr>
          <a:xfrm>
            <a:off x="2641690" y="3000237"/>
            <a:ext cx="2282170" cy="1211936"/>
            <a:chOff x="704850" y="4819650"/>
            <a:chExt cx="3835952" cy="1861785"/>
          </a:xfrm>
        </p:grpSpPr>
        <p:sp>
          <p:nvSpPr>
            <p:cNvPr id="38" name="Rectángulo 37">
              <a:extLst>
                <a:ext uri="{FF2B5EF4-FFF2-40B4-BE49-F238E27FC236}">
                  <a16:creationId xmlns:a16="http://schemas.microsoft.com/office/drawing/2014/main" id="{64304C24-564C-4D8B-9F18-2DEFDA41A67D}"/>
                </a:ext>
              </a:extLst>
            </p:cNvPr>
            <p:cNvSpPr/>
            <p:nvPr/>
          </p:nvSpPr>
          <p:spPr>
            <a:xfrm>
              <a:off x="704850" y="4827169"/>
              <a:ext cx="1010416" cy="155575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39" name="Triángulo isósceles 38">
              <a:extLst>
                <a:ext uri="{FF2B5EF4-FFF2-40B4-BE49-F238E27FC236}">
                  <a16:creationId xmlns:a16="http://schemas.microsoft.com/office/drawing/2014/main" id="{B5A3C546-7414-463E-A53A-4F5F66EC55E8}"/>
                </a:ext>
              </a:extLst>
            </p:cNvPr>
            <p:cNvSpPr/>
            <p:nvPr/>
          </p:nvSpPr>
          <p:spPr>
            <a:xfrm rot="10800000">
              <a:off x="704850" y="6381385"/>
              <a:ext cx="1003300" cy="300050"/>
            </a:xfrm>
            <a:prstGeom prst="triangle">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0" name="Rectángulo 39">
              <a:extLst>
                <a:ext uri="{FF2B5EF4-FFF2-40B4-BE49-F238E27FC236}">
                  <a16:creationId xmlns:a16="http://schemas.microsoft.com/office/drawing/2014/main" id="{12BAA94C-9B69-4189-B854-103F4769B71B}"/>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1" name="Rectángulo: esquinas redondeadas 40">
              <a:extLst>
                <a:ext uri="{FF2B5EF4-FFF2-40B4-BE49-F238E27FC236}">
                  <a16:creationId xmlns:a16="http://schemas.microsoft.com/office/drawing/2014/main" id="{05ADE879-0A92-4378-A8FC-202775756F9A}"/>
                </a:ext>
              </a:extLst>
            </p:cNvPr>
            <p:cNvSpPr/>
            <p:nvPr/>
          </p:nvSpPr>
          <p:spPr>
            <a:xfrm>
              <a:off x="4383704" y="4889235"/>
              <a:ext cx="154478" cy="1405134"/>
            </a:xfrm>
            <a:prstGeom prst="round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2" name="Forma libre: forma 41">
              <a:extLst>
                <a:ext uri="{FF2B5EF4-FFF2-40B4-BE49-F238E27FC236}">
                  <a16:creationId xmlns:a16="http://schemas.microsoft.com/office/drawing/2014/main" id="{FB82C104-8342-4FDA-B5F2-B059882BCE5F}"/>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4" name="CuadroTexto 43">
              <a:extLst>
                <a:ext uri="{FF2B5EF4-FFF2-40B4-BE49-F238E27FC236}">
                  <a16:creationId xmlns:a16="http://schemas.microsoft.com/office/drawing/2014/main" id="{EAD0C4ED-48FB-4832-A2CE-F129F468F13E}"/>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02</a:t>
              </a:r>
              <a:endParaRPr lang="es-HN" sz="1400" dirty="0">
                <a:solidFill>
                  <a:schemeClr val="bg1"/>
                </a:solidFill>
                <a:latin typeface="Arial Black" panose="020B0A04020102020204" pitchFamily="34" charset="0"/>
                <a:cs typeface="Aharoni" panose="02010803020104030203" pitchFamily="2" charset="-79"/>
              </a:endParaRPr>
            </a:p>
          </p:txBody>
        </p:sp>
        <p:sp>
          <p:nvSpPr>
            <p:cNvPr id="46" name="Rectángulo: esquinas redondeadas 45">
              <a:extLst>
                <a:ext uri="{FF2B5EF4-FFF2-40B4-BE49-F238E27FC236}">
                  <a16:creationId xmlns:a16="http://schemas.microsoft.com/office/drawing/2014/main" id="{468697C7-2289-4CC9-865D-94EBE6315BEB}"/>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7" name="Rectángulo: esquinas redondeadas 46">
              <a:extLst>
                <a:ext uri="{FF2B5EF4-FFF2-40B4-BE49-F238E27FC236}">
                  <a16:creationId xmlns:a16="http://schemas.microsoft.com/office/drawing/2014/main" id="{6F4C3437-A863-4B8E-8925-62BBA0A2C17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48" name="CuadroTexto 47">
              <a:extLst>
                <a:ext uri="{FF2B5EF4-FFF2-40B4-BE49-F238E27FC236}">
                  <a16:creationId xmlns:a16="http://schemas.microsoft.com/office/drawing/2014/main" id="{A8286B5D-DED5-4D2B-A57D-5523377395E7}"/>
                </a:ext>
              </a:extLst>
            </p:cNvPr>
            <p:cNvSpPr txBox="1"/>
            <p:nvPr/>
          </p:nvSpPr>
          <p:spPr>
            <a:xfrm>
              <a:off x="1798065" y="5017919"/>
              <a:ext cx="2742737" cy="650112"/>
            </a:xfrm>
            <a:prstGeom prst="rect">
              <a:avLst/>
            </a:prstGeom>
            <a:noFill/>
          </p:spPr>
          <p:txBody>
            <a:bodyPr wrap="square" rtlCol="0">
              <a:spAutoFit/>
            </a:bodyPr>
            <a:lstStyle/>
            <a:p>
              <a:r>
                <a:rPr lang="es-MX" sz="1050" b="1" dirty="0">
                  <a:solidFill>
                    <a:srgbClr val="006666"/>
                  </a:solidFill>
                </a:rPr>
                <a:t>PRE-PROCESAMIENTO</a:t>
              </a:r>
            </a:p>
            <a:p>
              <a:r>
                <a:rPr lang="es-MX" sz="1100" b="1" dirty="0">
                  <a:solidFill>
                    <a:srgbClr val="009999"/>
                  </a:solidFill>
                </a:rPr>
                <a:t>Sistema de Clasificación</a:t>
              </a:r>
              <a:endParaRPr lang="es-HN" sz="1100" b="1" dirty="0">
                <a:solidFill>
                  <a:srgbClr val="009999"/>
                </a:solidFill>
              </a:endParaRPr>
            </a:p>
          </p:txBody>
        </p:sp>
        <p:sp>
          <p:nvSpPr>
            <p:cNvPr id="50" name="Elipse 49">
              <a:extLst>
                <a:ext uri="{FF2B5EF4-FFF2-40B4-BE49-F238E27FC236}">
                  <a16:creationId xmlns:a16="http://schemas.microsoft.com/office/drawing/2014/main" id="{4D3F578D-5239-478F-864C-49977D034652}"/>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2" name="Elipse 51">
              <a:extLst>
                <a:ext uri="{FF2B5EF4-FFF2-40B4-BE49-F238E27FC236}">
                  <a16:creationId xmlns:a16="http://schemas.microsoft.com/office/drawing/2014/main" id="{86E7DD35-6B32-4CCD-BD58-614789CE5486}"/>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3" name="Elipse 52">
              <a:extLst>
                <a:ext uri="{FF2B5EF4-FFF2-40B4-BE49-F238E27FC236}">
                  <a16:creationId xmlns:a16="http://schemas.microsoft.com/office/drawing/2014/main" id="{A4007382-B3AD-4D8B-81CD-6A91B27D2B78}"/>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5" name="Elipse 54">
              <a:extLst>
                <a:ext uri="{FF2B5EF4-FFF2-40B4-BE49-F238E27FC236}">
                  <a16:creationId xmlns:a16="http://schemas.microsoft.com/office/drawing/2014/main" id="{655338D4-ED34-4330-B22A-EB9B8CFCBC08}"/>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56" name="Elipse 55">
              <a:extLst>
                <a:ext uri="{FF2B5EF4-FFF2-40B4-BE49-F238E27FC236}">
                  <a16:creationId xmlns:a16="http://schemas.microsoft.com/office/drawing/2014/main" id="{320DA7A1-E78E-4A92-B4F8-9181B9CBA32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62" name="Elipse 61">
              <a:extLst>
                <a:ext uri="{FF2B5EF4-FFF2-40B4-BE49-F238E27FC236}">
                  <a16:creationId xmlns:a16="http://schemas.microsoft.com/office/drawing/2014/main" id="{982B3D0E-C737-4F83-AEF9-689959461ECD}"/>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91" name="Grupo 90">
            <a:extLst>
              <a:ext uri="{FF2B5EF4-FFF2-40B4-BE49-F238E27FC236}">
                <a16:creationId xmlns:a16="http://schemas.microsoft.com/office/drawing/2014/main" id="{671CDE24-161F-4D60-A53C-4572EEBC6295}"/>
              </a:ext>
            </a:extLst>
          </p:cNvPr>
          <p:cNvGrpSpPr/>
          <p:nvPr/>
        </p:nvGrpSpPr>
        <p:grpSpPr>
          <a:xfrm>
            <a:off x="229923" y="3000237"/>
            <a:ext cx="2286247" cy="1249075"/>
            <a:chOff x="704850" y="4819650"/>
            <a:chExt cx="3842804" cy="1918838"/>
          </a:xfrm>
        </p:grpSpPr>
        <p:sp>
          <p:nvSpPr>
            <p:cNvPr id="93" name="Rectángulo 92">
              <a:extLst>
                <a:ext uri="{FF2B5EF4-FFF2-40B4-BE49-F238E27FC236}">
                  <a16:creationId xmlns:a16="http://schemas.microsoft.com/office/drawing/2014/main" id="{D83CFE69-CB01-465D-98D2-8A25F229721D}"/>
                </a:ext>
              </a:extLst>
            </p:cNvPr>
            <p:cNvSpPr/>
            <p:nvPr/>
          </p:nvSpPr>
          <p:spPr>
            <a:xfrm>
              <a:off x="704850" y="4819650"/>
              <a:ext cx="1010416" cy="16187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4" name="Triángulo isósceles 93">
              <a:extLst>
                <a:ext uri="{FF2B5EF4-FFF2-40B4-BE49-F238E27FC236}">
                  <a16:creationId xmlns:a16="http://schemas.microsoft.com/office/drawing/2014/main" id="{8EA92A69-C8C3-40EF-820D-5F8B09DC6EF2}"/>
                </a:ext>
              </a:extLst>
            </p:cNvPr>
            <p:cNvSpPr/>
            <p:nvPr/>
          </p:nvSpPr>
          <p:spPr>
            <a:xfrm rot="10800000">
              <a:off x="704850" y="6438438"/>
              <a:ext cx="1003300" cy="300050"/>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5" name="Rectángulo 94">
              <a:extLst>
                <a:ext uri="{FF2B5EF4-FFF2-40B4-BE49-F238E27FC236}">
                  <a16:creationId xmlns:a16="http://schemas.microsoft.com/office/drawing/2014/main" id="{AE4928DC-EBDA-4BFF-A335-62C869412A37}"/>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6" name="Rectángulo: esquinas redondeadas 95">
              <a:extLst>
                <a:ext uri="{FF2B5EF4-FFF2-40B4-BE49-F238E27FC236}">
                  <a16:creationId xmlns:a16="http://schemas.microsoft.com/office/drawing/2014/main" id="{B49013E0-4CA6-44BC-9B54-1153120129EA}"/>
                </a:ext>
              </a:extLst>
            </p:cNvPr>
            <p:cNvSpPr/>
            <p:nvPr/>
          </p:nvSpPr>
          <p:spPr>
            <a:xfrm>
              <a:off x="4383703" y="4889236"/>
              <a:ext cx="163951" cy="138183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7" name="Forma libre: forma 96">
              <a:extLst>
                <a:ext uri="{FF2B5EF4-FFF2-40B4-BE49-F238E27FC236}">
                  <a16:creationId xmlns:a16="http://schemas.microsoft.com/office/drawing/2014/main" id="{F7AB22C3-A062-4AA8-8359-E813EE1CBED2}"/>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98" name="CuadroTexto 97">
              <a:extLst>
                <a:ext uri="{FF2B5EF4-FFF2-40B4-BE49-F238E27FC236}">
                  <a16:creationId xmlns:a16="http://schemas.microsoft.com/office/drawing/2014/main" id="{D554BDC2-C94C-4081-A6B1-33650E794F9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01</a:t>
              </a:r>
              <a:endParaRPr lang="es-HN" sz="1400" dirty="0">
                <a:solidFill>
                  <a:schemeClr val="bg1"/>
                </a:solidFill>
                <a:latin typeface="Arial Black" panose="020B0A04020102020204" pitchFamily="34" charset="0"/>
                <a:cs typeface="Aharoni" panose="02010803020104030203" pitchFamily="2" charset="-79"/>
              </a:endParaRPr>
            </a:p>
          </p:txBody>
        </p:sp>
        <p:sp>
          <p:nvSpPr>
            <p:cNvPr id="99" name="Rectángulo: esquinas redondeadas 98">
              <a:extLst>
                <a:ext uri="{FF2B5EF4-FFF2-40B4-BE49-F238E27FC236}">
                  <a16:creationId xmlns:a16="http://schemas.microsoft.com/office/drawing/2014/main" id="{0050DC17-1FD4-440B-B254-19F516BC295E}"/>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0" name="Rectángulo: esquinas redondeadas 99">
              <a:extLst>
                <a:ext uri="{FF2B5EF4-FFF2-40B4-BE49-F238E27FC236}">
                  <a16:creationId xmlns:a16="http://schemas.microsoft.com/office/drawing/2014/main" id="{508C30CF-F524-46E3-855F-E038C4F0B3F7}"/>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1" name="CuadroTexto 100">
              <a:extLst>
                <a:ext uri="{FF2B5EF4-FFF2-40B4-BE49-F238E27FC236}">
                  <a16:creationId xmlns:a16="http://schemas.microsoft.com/office/drawing/2014/main" id="{93C0B87E-DB09-4A03-B1DC-8FF98C30FE55}"/>
                </a:ext>
              </a:extLst>
            </p:cNvPr>
            <p:cNvSpPr txBox="1"/>
            <p:nvPr/>
          </p:nvSpPr>
          <p:spPr>
            <a:xfrm>
              <a:off x="1833805" y="5025989"/>
              <a:ext cx="2500719" cy="650112"/>
            </a:xfrm>
            <a:prstGeom prst="rect">
              <a:avLst/>
            </a:prstGeom>
            <a:noFill/>
          </p:spPr>
          <p:txBody>
            <a:bodyPr wrap="square" rtlCol="0">
              <a:spAutoFit/>
            </a:bodyPr>
            <a:lstStyle/>
            <a:p>
              <a:r>
                <a:rPr lang="es-MX" sz="1050" b="1" dirty="0">
                  <a:solidFill>
                    <a:schemeClr val="accent2"/>
                  </a:solidFill>
                </a:rPr>
                <a:t>PRE-PROCESAMIENTO</a:t>
              </a:r>
            </a:p>
            <a:p>
              <a:r>
                <a:rPr lang="es-MX" sz="1100" b="1" dirty="0">
                  <a:solidFill>
                    <a:schemeClr val="accent4"/>
                  </a:solidFill>
                </a:rPr>
                <a:t>Análisis en GEE</a:t>
              </a:r>
              <a:endParaRPr lang="es-HN" sz="1100" b="1" dirty="0">
                <a:solidFill>
                  <a:schemeClr val="accent4"/>
                </a:solidFill>
              </a:endParaRPr>
            </a:p>
          </p:txBody>
        </p:sp>
        <p:sp>
          <p:nvSpPr>
            <p:cNvPr id="102" name="Elipse 101">
              <a:extLst>
                <a:ext uri="{FF2B5EF4-FFF2-40B4-BE49-F238E27FC236}">
                  <a16:creationId xmlns:a16="http://schemas.microsoft.com/office/drawing/2014/main" id="{D0433FEE-4FE0-4AC1-8646-2EA6407220BF}"/>
                </a:ext>
              </a:extLst>
            </p:cNvPr>
            <p:cNvSpPr/>
            <p:nvPr/>
          </p:nvSpPr>
          <p:spPr>
            <a:xfrm>
              <a:off x="2178179" y="6055223"/>
              <a:ext cx="131196" cy="12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3" name="Elipse 102">
              <a:extLst>
                <a:ext uri="{FF2B5EF4-FFF2-40B4-BE49-F238E27FC236}">
                  <a16:creationId xmlns:a16="http://schemas.microsoft.com/office/drawing/2014/main" id="{8D260C1A-4B4F-4DDD-86EF-CDC65A677B33}"/>
                </a:ext>
              </a:extLst>
            </p:cNvPr>
            <p:cNvSpPr/>
            <p:nvPr/>
          </p:nvSpPr>
          <p:spPr>
            <a:xfrm>
              <a:off x="2416423" y="6055223"/>
              <a:ext cx="131196" cy="1221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4" name="Elipse 103">
              <a:extLst>
                <a:ext uri="{FF2B5EF4-FFF2-40B4-BE49-F238E27FC236}">
                  <a16:creationId xmlns:a16="http://schemas.microsoft.com/office/drawing/2014/main" id="{11C5FFAC-FF1A-43F3-BDAB-FE4CB48D32A8}"/>
                </a:ext>
              </a:extLst>
            </p:cNvPr>
            <p:cNvSpPr/>
            <p:nvPr/>
          </p:nvSpPr>
          <p:spPr>
            <a:xfrm>
              <a:off x="2679094" y="6055223"/>
              <a:ext cx="131196" cy="12213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5" name="Elipse 104">
              <a:extLst>
                <a:ext uri="{FF2B5EF4-FFF2-40B4-BE49-F238E27FC236}">
                  <a16:creationId xmlns:a16="http://schemas.microsoft.com/office/drawing/2014/main" id="{F9D2BFBE-139D-4EF9-B64A-0872EB11C51C}"/>
                </a:ext>
              </a:extLst>
            </p:cNvPr>
            <p:cNvSpPr/>
            <p:nvPr/>
          </p:nvSpPr>
          <p:spPr>
            <a:xfrm>
              <a:off x="2977838" y="6055223"/>
              <a:ext cx="131196" cy="1221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6" name="Elipse 105">
              <a:extLst>
                <a:ext uri="{FF2B5EF4-FFF2-40B4-BE49-F238E27FC236}">
                  <a16:creationId xmlns:a16="http://schemas.microsoft.com/office/drawing/2014/main" id="{A9F7AFB7-4C1C-44ED-9B3E-2641DFA926F2}"/>
                </a:ext>
              </a:extLst>
            </p:cNvPr>
            <p:cNvSpPr/>
            <p:nvPr/>
          </p:nvSpPr>
          <p:spPr>
            <a:xfrm>
              <a:off x="3274337" y="6055223"/>
              <a:ext cx="131196" cy="12213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07" name="Elipse 106">
              <a:extLst>
                <a:ext uri="{FF2B5EF4-FFF2-40B4-BE49-F238E27FC236}">
                  <a16:creationId xmlns:a16="http://schemas.microsoft.com/office/drawing/2014/main" id="{68EEF4DB-ED8B-4066-BC3E-D562074E7211}"/>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108" name="Picture 20" descr="Imagen relacionada">
              <a:extLst>
                <a:ext uri="{FF2B5EF4-FFF2-40B4-BE49-F238E27FC236}">
                  <a16:creationId xmlns:a16="http://schemas.microsoft.com/office/drawing/2014/main" id="{6AFEDD8E-766B-4C7F-A993-176CFD84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310" y="5754354"/>
              <a:ext cx="609878" cy="563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 name="Grupo 109">
            <a:extLst>
              <a:ext uri="{FF2B5EF4-FFF2-40B4-BE49-F238E27FC236}">
                <a16:creationId xmlns:a16="http://schemas.microsoft.com/office/drawing/2014/main" id="{0A6E5A88-2D9F-4652-ADE4-87F3D0237DD6}"/>
              </a:ext>
            </a:extLst>
          </p:cNvPr>
          <p:cNvGrpSpPr/>
          <p:nvPr/>
        </p:nvGrpSpPr>
        <p:grpSpPr>
          <a:xfrm>
            <a:off x="5037661" y="3008004"/>
            <a:ext cx="2286247" cy="1249075"/>
            <a:chOff x="704850" y="4819650"/>
            <a:chExt cx="3842804" cy="1918838"/>
          </a:xfrm>
        </p:grpSpPr>
        <p:sp>
          <p:nvSpPr>
            <p:cNvPr id="112" name="Rectángulo 111">
              <a:extLst>
                <a:ext uri="{FF2B5EF4-FFF2-40B4-BE49-F238E27FC236}">
                  <a16:creationId xmlns:a16="http://schemas.microsoft.com/office/drawing/2014/main" id="{13EEE0FC-203B-4FE2-8536-4B9806E53149}"/>
                </a:ext>
              </a:extLst>
            </p:cNvPr>
            <p:cNvSpPr/>
            <p:nvPr/>
          </p:nvSpPr>
          <p:spPr>
            <a:xfrm>
              <a:off x="704850" y="4819650"/>
              <a:ext cx="1010416" cy="16187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3" name="Triángulo isósceles 112">
              <a:extLst>
                <a:ext uri="{FF2B5EF4-FFF2-40B4-BE49-F238E27FC236}">
                  <a16:creationId xmlns:a16="http://schemas.microsoft.com/office/drawing/2014/main" id="{A1C0B41D-1C80-4DAF-B4CB-9C802AED68BC}"/>
                </a:ext>
              </a:extLst>
            </p:cNvPr>
            <p:cNvSpPr/>
            <p:nvPr/>
          </p:nvSpPr>
          <p:spPr>
            <a:xfrm rot="10800000">
              <a:off x="704850" y="6438438"/>
              <a:ext cx="1003300" cy="300050"/>
            </a:xfrm>
            <a:prstGeom prst="triangle">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4" name="Rectángulo 113">
              <a:extLst>
                <a:ext uri="{FF2B5EF4-FFF2-40B4-BE49-F238E27FC236}">
                  <a16:creationId xmlns:a16="http://schemas.microsoft.com/office/drawing/2014/main" id="{382122C3-5921-4252-8DB8-E210F7330955}"/>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5" name="Rectángulo: esquinas redondeadas 114">
              <a:extLst>
                <a:ext uri="{FF2B5EF4-FFF2-40B4-BE49-F238E27FC236}">
                  <a16:creationId xmlns:a16="http://schemas.microsoft.com/office/drawing/2014/main" id="{F7A38BDE-8C5E-4131-8F8B-37577EE004DF}"/>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6" name="Forma libre: forma 115">
              <a:extLst>
                <a:ext uri="{FF2B5EF4-FFF2-40B4-BE49-F238E27FC236}">
                  <a16:creationId xmlns:a16="http://schemas.microsoft.com/office/drawing/2014/main" id="{513F6D6C-8EAB-42E7-BB6E-053CC528EEF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7" name="CuadroTexto 116">
              <a:extLst>
                <a:ext uri="{FF2B5EF4-FFF2-40B4-BE49-F238E27FC236}">
                  <a16:creationId xmlns:a16="http://schemas.microsoft.com/office/drawing/2014/main" id="{364B88CA-9775-447E-BF55-43CD9E34F0F5}"/>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03</a:t>
              </a:r>
              <a:endParaRPr lang="es-HN" sz="1400" dirty="0">
                <a:solidFill>
                  <a:schemeClr val="bg1"/>
                </a:solidFill>
                <a:latin typeface="Arial Black" panose="020B0A04020102020204" pitchFamily="34" charset="0"/>
                <a:cs typeface="Aharoni" panose="02010803020104030203" pitchFamily="2" charset="-79"/>
              </a:endParaRPr>
            </a:p>
          </p:txBody>
        </p:sp>
        <p:sp>
          <p:nvSpPr>
            <p:cNvPr id="118" name="Rectángulo: esquinas redondeadas 117">
              <a:extLst>
                <a:ext uri="{FF2B5EF4-FFF2-40B4-BE49-F238E27FC236}">
                  <a16:creationId xmlns:a16="http://schemas.microsoft.com/office/drawing/2014/main" id="{CE715865-A976-4CD9-A080-0FB4F3AEA4B5}"/>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19" name="Rectángulo: esquinas redondeadas 118">
              <a:extLst>
                <a:ext uri="{FF2B5EF4-FFF2-40B4-BE49-F238E27FC236}">
                  <a16:creationId xmlns:a16="http://schemas.microsoft.com/office/drawing/2014/main" id="{E5C789EA-2ACA-420D-88C7-8C2611D916FF}"/>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0" name="CuadroTexto 119">
              <a:extLst>
                <a:ext uri="{FF2B5EF4-FFF2-40B4-BE49-F238E27FC236}">
                  <a16:creationId xmlns:a16="http://schemas.microsoft.com/office/drawing/2014/main" id="{F407FAB1-A057-42CE-8196-6F217365C1BD}"/>
                </a:ext>
              </a:extLst>
            </p:cNvPr>
            <p:cNvSpPr txBox="1"/>
            <p:nvPr/>
          </p:nvSpPr>
          <p:spPr>
            <a:xfrm>
              <a:off x="1806982" y="5002976"/>
              <a:ext cx="2531196" cy="638291"/>
            </a:xfrm>
            <a:prstGeom prst="rect">
              <a:avLst/>
            </a:prstGeom>
            <a:noFill/>
          </p:spPr>
          <p:txBody>
            <a:bodyPr wrap="square" rtlCol="0">
              <a:spAutoFit/>
            </a:bodyPr>
            <a:lstStyle/>
            <a:p>
              <a:r>
                <a:rPr lang="es-MX" sz="1050" b="1" dirty="0">
                  <a:solidFill>
                    <a:schemeClr val="accent1">
                      <a:lumMod val="75000"/>
                    </a:schemeClr>
                  </a:solidFill>
                </a:rPr>
                <a:t>SISTEMATIZACIÓN DE BASES DE DATOS </a:t>
              </a:r>
              <a:endParaRPr lang="es-HN" sz="1100" b="1" dirty="0">
                <a:solidFill>
                  <a:schemeClr val="accent1">
                    <a:lumMod val="75000"/>
                  </a:schemeClr>
                </a:solidFill>
              </a:endParaRPr>
            </a:p>
          </p:txBody>
        </p:sp>
        <p:sp>
          <p:nvSpPr>
            <p:cNvPr id="121" name="Elipse 120">
              <a:extLst>
                <a:ext uri="{FF2B5EF4-FFF2-40B4-BE49-F238E27FC236}">
                  <a16:creationId xmlns:a16="http://schemas.microsoft.com/office/drawing/2014/main" id="{A07D9FC7-76A0-4605-B406-19E02FC20672}"/>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2" name="Elipse 121">
              <a:extLst>
                <a:ext uri="{FF2B5EF4-FFF2-40B4-BE49-F238E27FC236}">
                  <a16:creationId xmlns:a16="http://schemas.microsoft.com/office/drawing/2014/main" id="{BFE9160C-1796-4454-B4BB-5B5F283D6F49}"/>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3" name="Elipse 122">
              <a:extLst>
                <a:ext uri="{FF2B5EF4-FFF2-40B4-BE49-F238E27FC236}">
                  <a16:creationId xmlns:a16="http://schemas.microsoft.com/office/drawing/2014/main" id="{A64679BD-2C4A-4E14-9118-B8C776932FAE}"/>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4" name="Elipse 123">
              <a:extLst>
                <a:ext uri="{FF2B5EF4-FFF2-40B4-BE49-F238E27FC236}">
                  <a16:creationId xmlns:a16="http://schemas.microsoft.com/office/drawing/2014/main" id="{9070461A-734F-47C0-9A9C-06D285BE6FA5}"/>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5" name="Elipse 124">
              <a:extLst>
                <a:ext uri="{FF2B5EF4-FFF2-40B4-BE49-F238E27FC236}">
                  <a16:creationId xmlns:a16="http://schemas.microsoft.com/office/drawing/2014/main" id="{CB2D9992-8B07-4591-90AF-F7DD3F7ADBEB}"/>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26" name="Elipse 125">
              <a:extLst>
                <a:ext uri="{FF2B5EF4-FFF2-40B4-BE49-F238E27FC236}">
                  <a16:creationId xmlns:a16="http://schemas.microsoft.com/office/drawing/2014/main" id="{4F8C4D3B-FA13-4021-80F0-D29C56BB72F9}"/>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28" name="Picture 42" descr="Resultado de imagen para icono planificacion png">
            <a:extLst>
              <a:ext uri="{FF2B5EF4-FFF2-40B4-BE49-F238E27FC236}">
                <a16:creationId xmlns:a16="http://schemas.microsoft.com/office/drawing/2014/main" id="{660D1B6F-037A-4B1D-8169-141255D36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705" y="3697319"/>
            <a:ext cx="283225" cy="309889"/>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4" descr="Resultado de imagen para icono edición png">
            <a:extLst>
              <a:ext uri="{FF2B5EF4-FFF2-40B4-BE49-F238E27FC236}">
                <a16:creationId xmlns:a16="http://schemas.microsoft.com/office/drawing/2014/main" id="{87B1F556-A4ED-414D-8ABB-5AC5E0A529BE}"/>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57541" y="3713042"/>
            <a:ext cx="345032" cy="37751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ángulo 130">
            <a:extLst>
              <a:ext uri="{FF2B5EF4-FFF2-40B4-BE49-F238E27FC236}">
                <a16:creationId xmlns:a16="http://schemas.microsoft.com/office/drawing/2014/main" id="{C0A9D718-3E53-4574-BDDC-1BF058179AE5}"/>
              </a:ext>
            </a:extLst>
          </p:cNvPr>
          <p:cNvSpPr/>
          <p:nvPr/>
        </p:nvSpPr>
        <p:spPr>
          <a:xfrm>
            <a:off x="48077" y="4763342"/>
            <a:ext cx="12192001" cy="1374065"/>
          </a:xfrm>
          <a:prstGeom prst="rect">
            <a:avLst/>
          </a:prstGeom>
          <a:solidFill>
            <a:schemeClr val="bg1">
              <a:lumMod val="65000"/>
              <a:alpha val="50000"/>
            </a:schemeClr>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000"/>
          </a:p>
        </p:txBody>
      </p:sp>
      <p:grpSp>
        <p:nvGrpSpPr>
          <p:cNvPr id="133" name="Grupo 132">
            <a:extLst>
              <a:ext uri="{FF2B5EF4-FFF2-40B4-BE49-F238E27FC236}">
                <a16:creationId xmlns:a16="http://schemas.microsoft.com/office/drawing/2014/main" id="{95720631-E3BB-483C-A751-5FAF279ABA6F}"/>
              </a:ext>
            </a:extLst>
          </p:cNvPr>
          <p:cNvGrpSpPr/>
          <p:nvPr/>
        </p:nvGrpSpPr>
        <p:grpSpPr>
          <a:xfrm>
            <a:off x="7445270" y="2995358"/>
            <a:ext cx="2286247" cy="1249075"/>
            <a:chOff x="704850" y="4819650"/>
            <a:chExt cx="3842804" cy="1918838"/>
          </a:xfrm>
        </p:grpSpPr>
        <p:sp>
          <p:nvSpPr>
            <p:cNvPr id="135" name="Rectángulo 134">
              <a:extLst>
                <a:ext uri="{FF2B5EF4-FFF2-40B4-BE49-F238E27FC236}">
                  <a16:creationId xmlns:a16="http://schemas.microsoft.com/office/drawing/2014/main" id="{A93CBEA3-33B7-426D-9064-EA1E2EC39771}"/>
                </a:ext>
              </a:extLst>
            </p:cNvPr>
            <p:cNvSpPr/>
            <p:nvPr/>
          </p:nvSpPr>
          <p:spPr>
            <a:xfrm>
              <a:off x="704850" y="4819650"/>
              <a:ext cx="1010416" cy="161878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6" name="Triángulo isósceles 135">
              <a:extLst>
                <a:ext uri="{FF2B5EF4-FFF2-40B4-BE49-F238E27FC236}">
                  <a16:creationId xmlns:a16="http://schemas.microsoft.com/office/drawing/2014/main" id="{DE9A2AB1-6A1E-4503-8BCB-C09FC765C1AC}"/>
                </a:ext>
              </a:extLst>
            </p:cNvPr>
            <p:cNvSpPr/>
            <p:nvPr/>
          </p:nvSpPr>
          <p:spPr>
            <a:xfrm rot="10800000">
              <a:off x="704850" y="6438438"/>
              <a:ext cx="1003300" cy="300050"/>
            </a:xfrm>
            <a:prstGeom prst="triangle">
              <a:avLst>
                <a:gd name="adj" fmla="val 5000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7" name="Rectángulo 136">
              <a:extLst>
                <a:ext uri="{FF2B5EF4-FFF2-40B4-BE49-F238E27FC236}">
                  <a16:creationId xmlns:a16="http://schemas.microsoft.com/office/drawing/2014/main" id="{CDA783D9-AA2B-470C-B175-5F5227DB148F}"/>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8" name="Rectángulo: esquinas redondeadas 137">
              <a:extLst>
                <a:ext uri="{FF2B5EF4-FFF2-40B4-BE49-F238E27FC236}">
                  <a16:creationId xmlns:a16="http://schemas.microsoft.com/office/drawing/2014/main" id="{6761B47C-350E-4DA6-8984-B1E0D840F4C6}"/>
                </a:ext>
              </a:extLst>
            </p:cNvPr>
            <p:cNvSpPr/>
            <p:nvPr/>
          </p:nvSpPr>
          <p:spPr>
            <a:xfrm>
              <a:off x="4383703" y="4889236"/>
              <a:ext cx="163951" cy="1381833"/>
            </a:xfrm>
            <a:prstGeom prst="round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39" name="Forma libre: forma 138">
              <a:extLst>
                <a:ext uri="{FF2B5EF4-FFF2-40B4-BE49-F238E27FC236}">
                  <a16:creationId xmlns:a16="http://schemas.microsoft.com/office/drawing/2014/main" id="{05D4B0BD-0F08-44BC-9D49-C510B965C65A}"/>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0" name="CuadroTexto 139">
              <a:extLst>
                <a:ext uri="{FF2B5EF4-FFF2-40B4-BE49-F238E27FC236}">
                  <a16:creationId xmlns:a16="http://schemas.microsoft.com/office/drawing/2014/main" id="{4BB9648A-71CE-446A-A33C-37D46FA89941}"/>
                </a:ext>
              </a:extLst>
            </p:cNvPr>
            <p:cNvSpPr txBox="1"/>
            <p:nvPr/>
          </p:nvSpPr>
          <p:spPr>
            <a:xfrm>
              <a:off x="802350" y="4889236"/>
              <a:ext cx="725837" cy="63829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04</a:t>
              </a:r>
              <a:endParaRPr lang="es-HN" sz="1400" dirty="0">
                <a:solidFill>
                  <a:schemeClr val="bg1"/>
                </a:solidFill>
                <a:latin typeface="Arial Black" panose="020B0A04020102020204" pitchFamily="34" charset="0"/>
                <a:cs typeface="Aharoni" panose="02010803020104030203" pitchFamily="2" charset="-79"/>
              </a:endParaRPr>
            </a:p>
          </p:txBody>
        </p:sp>
        <p:sp>
          <p:nvSpPr>
            <p:cNvPr id="141" name="Rectángulo: esquinas redondeadas 140">
              <a:extLst>
                <a:ext uri="{FF2B5EF4-FFF2-40B4-BE49-F238E27FC236}">
                  <a16:creationId xmlns:a16="http://schemas.microsoft.com/office/drawing/2014/main" id="{386E60B5-7062-4B58-8227-9CDB9AB0B168}"/>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2" name="Rectángulo: esquinas redondeadas 141">
              <a:extLst>
                <a:ext uri="{FF2B5EF4-FFF2-40B4-BE49-F238E27FC236}">
                  <a16:creationId xmlns:a16="http://schemas.microsoft.com/office/drawing/2014/main" id="{E1851CDB-2324-428F-8AAA-02C643223D1D}"/>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3" name="CuadroTexto 142">
              <a:extLst>
                <a:ext uri="{FF2B5EF4-FFF2-40B4-BE49-F238E27FC236}">
                  <a16:creationId xmlns:a16="http://schemas.microsoft.com/office/drawing/2014/main" id="{374E4524-4083-4A6B-95E9-592977E53989}"/>
                </a:ext>
              </a:extLst>
            </p:cNvPr>
            <p:cNvSpPr txBox="1"/>
            <p:nvPr/>
          </p:nvSpPr>
          <p:spPr>
            <a:xfrm>
              <a:off x="1833805" y="5030001"/>
              <a:ext cx="2136434" cy="650112"/>
            </a:xfrm>
            <a:prstGeom prst="rect">
              <a:avLst/>
            </a:prstGeom>
            <a:noFill/>
          </p:spPr>
          <p:txBody>
            <a:bodyPr wrap="square" rtlCol="0">
              <a:spAutoFit/>
            </a:bodyPr>
            <a:lstStyle/>
            <a:p>
              <a:r>
                <a:rPr lang="es-MX" sz="1050" b="1" dirty="0">
                  <a:solidFill>
                    <a:schemeClr val="accent1">
                      <a:lumMod val="75000"/>
                    </a:schemeClr>
                  </a:solidFill>
                </a:rPr>
                <a:t>ANÁLISIS</a:t>
              </a:r>
            </a:p>
            <a:p>
              <a:r>
                <a:rPr lang="es-MX" sz="1100" b="1" dirty="0">
                  <a:solidFill>
                    <a:schemeClr val="accent1">
                      <a:lumMod val="75000"/>
                    </a:schemeClr>
                  </a:solidFill>
                </a:rPr>
                <a:t>Edición manual</a:t>
              </a:r>
              <a:endParaRPr lang="es-HN" sz="1100" b="1" dirty="0">
                <a:solidFill>
                  <a:schemeClr val="accent1">
                    <a:lumMod val="75000"/>
                  </a:schemeClr>
                </a:solidFill>
              </a:endParaRPr>
            </a:p>
          </p:txBody>
        </p:sp>
        <p:sp>
          <p:nvSpPr>
            <p:cNvPr id="144" name="Elipse 143">
              <a:extLst>
                <a:ext uri="{FF2B5EF4-FFF2-40B4-BE49-F238E27FC236}">
                  <a16:creationId xmlns:a16="http://schemas.microsoft.com/office/drawing/2014/main" id="{1B76B58C-66E6-4DEF-8960-8C715D83CD6B}"/>
                </a:ext>
              </a:extLst>
            </p:cNvPr>
            <p:cNvSpPr/>
            <p:nvPr/>
          </p:nvSpPr>
          <p:spPr>
            <a:xfrm>
              <a:off x="2178179" y="6055223"/>
              <a:ext cx="131196" cy="12213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5" name="Elipse 144">
              <a:extLst>
                <a:ext uri="{FF2B5EF4-FFF2-40B4-BE49-F238E27FC236}">
                  <a16:creationId xmlns:a16="http://schemas.microsoft.com/office/drawing/2014/main" id="{C0886BD2-4EB9-4D00-AC3B-EC7DC8DA878C}"/>
                </a:ext>
              </a:extLst>
            </p:cNvPr>
            <p:cNvSpPr/>
            <p:nvPr/>
          </p:nvSpPr>
          <p:spPr>
            <a:xfrm>
              <a:off x="2416423" y="6055223"/>
              <a:ext cx="131196" cy="122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6" name="Elipse 145">
              <a:extLst>
                <a:ext uri="{FF2B5EF4-FFF2-40B4-BE49-F238E27FC236}">
                  <a16:creationId xmlns:a16="http://schemas.microsoft.com/office/drawing/2014/main" id="{DEDE13E8-16D4-47FF-AB84-6B709144FFF3}"/>
                </a:ext>
              </a:extLst>
            </p:cNvPr>
            <p:cNvSpPr/>
            <p:nvPr/>
          </p:nvSpPr>
          <p:spPr>
            <a:xfrm>
              <a:off x="2679094" y="6055223"/>
              <a:ext cx="131196" cy="12213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7" name="Elipse 146">
              <a:extLst>
                <a:ext uri="{FF2B5EF4-FFF2-40B4-BE49-F238E27FC236}">
                  <a16:creationId xmlns:a16="http://schemas.microsoft.com/office/drawing/2014/main" id="{80C55855-8DAD-4541-9DC4-3E60BF22E079}"/>
                </a:ext>
              </a:extLst>
            </p:cNvPr>
            <p:cNvSpPr/>
            <p:nvPr/>
          </p:nvSpPr>
          <p:spPr>
            <a:xfrm>
              <a:off x="2977838" y="6055223"/>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8" name="Elipse 147">
              <a:extLst>
                <a:ext uri="{FF2B5EF4-FFF2-40B4-BE49-F238E27FC236}">
                  <a16:creationId xmlns:a16="http://schemas.microsoft.com/office/drawing/2014/main" id="{052EA513-406D-4EAC-B900-B3DDBB2170C8}"/>
                </a:ext>
              </a:extLst>
            </p:cNvPr>
            <p:cNvSpPr/>
            <p:nvPr/>
          </p:nvSpPr>
          <p:spPr>
            <a:xfrm>
              <a:off x="3274337" y="6055223"/>
              <a:ext cx="131196" cy="12213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49" name="Elipse 148">
              <a:extLst>
                <a:ext uri="{FF2B5EF4-FFF2-40B4-BE49-F238E27FC236}">
                  <a16:creationId xmlns:a16="http://schemas.microsoft.com/office/drawing/2014/main" id="{70885348-9BE8-4870-9940-63AD6B82F948}"/>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pic>
        <p:nvPicPr>
          <p:cNvPr id="150" name="Picture 52" descr="Resultado de imagen para icono mapa png">
            <a:extLst>
              <a:ext uri="{FF2B5EF4-FFF2-40B4-BE49-F238E27FC236}">
                <a16:creationId xmlns:a16="http://schemas.microsoft.com/office/drawing/2014/main" id="{9AAAF569-A9EA-4629-9B30-D4673DF61A94}"/>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19406" y="3728925"/>
            <a:ext cx="258696" cy="283051"/>
          </a:xfrm>
          <a:prstGeom prst="rect">
            <a:avLst/>
          </a:prstGeom>
          <a:noFill/>
          <a:extLst>
            <a:ext uri="{909E8E84-426E-40DD-AFC4-6F175D3DCCD1}">
              <a14:hiddenFill xmlns:a14="http://schemas.microsoft.com/office/drawing/2010/main">
                <a:solidFill>
                  <a:srgbClr val="FFFFFF"/>
                </a:solidFill>
              </a14:hiddenFill>
            </a:ext>
          </a:extLst>
        </p:spPr>
      </p:pic>
      <p:grpSp>
        <p:nvGrpSpPr>
          <p:cNvPr id="152" name="Grupo 151">
            <a:extLst>
              <a:ext uri="{FF2B5EF4-FFF2-40B4-BE49-F238E27FC236}">
                <a16:creationId xmlns:a16="http://schemas.microsoft.com/office/drawing/2014/main" id="{58552907-AFA7-48A6-A507-B520F5C6A6D9}"/>
              </a:ext>
            </a:extLst>
          </p:cNvPr>
          <p:cNvGrpSpPr/>
          <p:nvPr/>
        </p:nvGrpSpPr>
        <p:grpSpPr>
          <a:xfrm>
            <a:off x="2660265" y="4859636"/>
            <a:ext cx="2280612" cy="1211936"/>
            <a:chOff x="704850" y="4819650"/>
            <a:chExt cx="3833332" cy="1861785"/>
          </a:xfrm>
        </p:grpSpPr>
        <p:sp>
          <p:nvSpPr>
            <p:cNvPr id="154" name="Rectángulo 153">
              <a:extLst>
                <a:ext uri="{FF2B5EF4-FFF2-40B4-BE49-F238E27FC236}">
                  <a16:creationId xmlns:a16="http://schemas.microsoft.com/office/drawing/2014/main" id="{ED6EC2F5-39E3-4432-A736-7A50F2CC855E}"/>
                </a:ext>
              </a:extLst>
            </p:cNvPr>
            <p:cNvSpPr/>
            <p:nvPr/>
          </p:nvSpPr>
          <p:spPr>
            <a:xfrm>
              <a:off x="704850" y="4827169"/>
              <a:ext cx="1010416" cy="1555751"/>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5" name="Triángulo isósceles 154">
              <a:extLst>
                <a:ext uri="{FF2B5EF4-FFF2-40B4-BE49-F238E27FC236}">
                  <a16:creationId xmlns:a16="http://schemas.microsoft.com/office/drawing/2014/main" id="{86692239-0D5E-468F-BA75-CA985E76E213}"/>
                </a:ext>
              </a:extLst>
            </p:cNvPr>
            <p:cNvSpPr/>
            <p:nvPr/>
          </p:nvSpPr>
          <p:spPr>
            <a:xfrm rot="10800000">
              <a:off x="704850" y="6381385"/>
              <a:ext cx="1003300" cy="300050"/>
            </a:xfrm>
            <a:prstGeom prst="triangle">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6" name="Rectángulo 155">
              <a:extLst>
                <a:ext uri="{FF2B5EF4-FFF2-40B4-BE49-F238E27FC236}">
                  <a16:creationId xmlns:a16="http://schemas.microsoft.com/office/drawing/2014/main" id="{B4FEC41A-BD04-4D48-A2BA-3ABFE587CA65}"/>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7" name="Rectángulo: esquinas redondeadas 156">
              <a:extLst>
                <a:ext uri="{FF2B5EF4-FFF2-40B4-BE49-F238E27FC236}">
                  <a16:creationId xmlns:a16="http://schemas.microsoft.com/office/drawing/2014/main" id="{D2240159-08DE-4E6F-A7EB-C536A5E55A37}"/>
                </a:ext>
              </a:extLst>
            </p:cNvPr>
            <p:cNvSpPr/>
            <p:nvPr/>
          </p:nvSpPr>
          <p:spPr>
            <a:xfrm>
              <a:off x="4383704" y="4889235"/>
              <a:ext cx="154478" cy="140513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8" name="Forma libre: forma 157">
              <a:extLst>
                <a:ext uri="{FF2B5EF4-FFF2-40B4-BE49-F238E27FC236}">
                  <a16:creationId xmlns:a16="http://schemas.microsoft.com/office/drawing/2014/main" id="{8BBE61CB-D45A-4DB7-8A1E-5BDF5804180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59" name="CuadroTexto 158">
              <a:extLst>
                <a:ext uri="{FF2B5EF4-FFF2-40B4-BE49-F238E27FC236}">
                  <a16:creationId xmlns:a16="http://schemas.microsoft.com/office/drawing/2014/main" id="{BDB32528-588E-48A7-9A6C-A41E0E1F99F3}"/>
                </a:ext>
              </a:extLst>
            </p:cNvPr>
            <p:cNvSpPr txBox="1"/>
            <p:nvPr/>
          </p:nvSpPr>
          <p:spPr>
            <a:xfrm>
              <a:off x="802350" y="4966452"/>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06</a:t>
              </a:r>
              <a:endParaRPr lang="es-HN" sz="1400" dirty="0">
                <a:solidFill>
                  <a:schemeClr val="bg1"/>
                </a:solidFill>
                <a:latin typeface="Arial Black" panose="020B0A04020102020204" pitchFamily="34" charset="0"/>
                <a:cs typeface="Aharoni" panose="02010803020104030203" pitchFamily="2" charset="-79"/>
              </a:endParaRPr>
            </a:p>
          </p:txBody>
        </p:sp>
        <p:sp>
          <p:nvSpPr>
            <p:cNvPr id="160" name="Rectángulo: esquinas redondeadas 159">
              <a:extLst>
                <a:ext uri="{FF2B5EF4-FFF2-40B4-BE49-F238E27FC236}">
                  <a16:creationId xmlns:a16="http://schemas.microsoft.com/office/drawing/2014/main" id="{A8BF0519-CDFE-4409-8E25-6E320EEA3107}"/>
                </a:ext>
              </a:extLst>
            </p:cNvPr>
            <p:cNvSpPr/>
            <p:nvPr/>
          </p:nvSpPr>
          <p:spPr>
            <a:xfrm>
              <a:off x="920812" y="568092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1" name="Rectángulo: esquinas redondeadas 160">
              <a:extLst>
                <a:ext uri="{FF2B5EF4-FFF2-40B4-BE49-F238E27FC236}">
                  <a16:creationId xmlns:a16="http://schemas.microsoft.com/office/drawing/2014/main" id="{A691FFD4-F486-4F16-B214-52E85FFBC410}"/>
                </a:ext>
              </a:extLst>
            </p:cNvPr>
            <p:cNvSpPr/>
            <p:nvPr/>
          </p:nvSpPr>
          <p:spPr>
            <a:xfrm>
              <a:off x="920812" y="5717474"/>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2" name="CuadroTexto 161">
              <a:extLst>
                <a:ext uri="{FF2B5EF4-FFF2-40B4-BE49-F238E27FC236}">
                  <a16:creationId xmlns:a16="http://schemas.microsoft.com/office/drawing/2014/main" id="{0121F8BB-B378-48DA-9E50-80AD4255912C}"/>
                </a:ext>
              </a:extLst>
            </p:cNvPr>
            <p:cNvSpPr txBox="1"/>
            <p:nvPr/>
          </p:nvSpPr>
          <p:spPr>
            <a:xfrm>
              <a:off x="1813715" y="5005024"/>
              <a:ext cx="2526863" cy="910157"/>
            </a:xfrm>
            <a:prstGeom prst="rect">
              <a:avLst/>
            </a:prstGeom>
            <a:noFill/>
          </p:spPr>
          <p:txBody>
            <a:bodyPr wrap="square" rtlCol="0">
              <a:spAutoFit/>
            </a:bodyPr>
            <a:lstStyle/>
            <a:p>
              <a:r>
                <a:rPr lang="es-MX" sz="1050" b="1" dirty="0">
                  <a:solidFill>
                    <a:srgbClr val="006666"/>
                  </a:solidFill>
                </a:rPr>
                <a:t>ANÁLISIS</a:t>
              </a:r>
            </a:p>
            <a:p>
              <a:r>
                <a:rPr lang="es-MX" sz="1100" b="1" dirty="0">
                  <a:solidFill>
                    <a:srgbClr val="009999"/>
                  </a:solidFill>
                </a:rPr>
                <a:t>Monitoreo y control de calidad externo</a:t>
              </a:r>
              <a:endParaRPr lang="es-HN" sz="1100" b="1" dirty="0">
                <a:solidFill>
                  <a:srgbClr val="009999"/>
                </a:solidFill>
              </a:endParaRPr>
            </a:p>
          </p:txBody>
        </p:sp>
        <p:sp>
          <p:nvSpPr>
            <p:cNvPr id="163" name="Elipse 162">
              <a:extLst>
                <a:ext uri="{FF2B5EF4-FFF2-40B4-BE49-F238E27FC236}">
                  <a16:creationId xmlns:a16="http://schemas.microsoft.com/office/drawing/2014/main" id="{C6CBE0F0-34B8-47E7-BFC8-135024D4FEA7}"/>
                </a:ext>
              </a:extLst>
            </p:cNvPr>
            <p:cNvSpPr/>
            <p:nvPr/>
          </p:nvSpPr>
          <p:spPr>
            <a:xfrm>
              <a:off x="2178179" y="6126482"/>
              <a:ext cx="131196" cy="122131"/>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4" name="Elipse 163">
              <a:extLst>
                <a:ext uri="{FF2B5EF4-FFF2-40B4-BE49-F238E27FC236}">
                  <a16:creationId xmlns:a16="http://schemas.microsoft.com/office/drawing/2014/main" id="{D893DFC4-6F69-4FFB-9889-EDDC1168B19C}"/>
                </a:ext>
              </a:extLst>
            </p:cNvPr>
            <p:cNvSpPr/>
            <p:nvPr/>
          </p:nvSpPr>
          <p:spPr>
            <a:xfrm>
              <a:off x="2416423" y="6126482"/>
              <a:ext cx="131196" cy="12213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5" name="Elipse 164">
              <a:extLst>
                <a:ext uri="{FF2B5EF4-FFF2-40B4-BE49-F238E27FC236}">
                  <a16:creationId xmlns:a16="http://schemas.microsoft.com/office/drawing/2014/main" id="{518A6D23-67CE-489F-8678-09D6B75507DD}"/>
                </a:ext>
              </a:extLst>
            </p:cNvPr>
            <p:cNvSpPr/>
            <p:nvPr/>
          </p:nvSpPr>
          <p:spPr>
            <a:xfrm>
              <a:off x="2679094" y="6126482"/>
              <a:ext cx="131196" cy="12213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6" name="Elipse 165">
              <a:extLst>
                <a:ext uri="{FF2B5EF4-FFF2-40B4-BE49-F238E27FC236}">
                  <a16:creationId xmlns:a16="http://schemas.microsoft.com/office/drawing/2014/main" id="{ABC1F7CE-702D-40B5-A45D-6221109939F8}"/>
                </a:ext>
              </a:extLst>
            </p:cNvPr>
            <p:cNvSpPr/>
            <p:nvPr/>
          </p:nvSpPr>
          <p:spPr>
            <a:xfrm>
              <a:off x="2977838" y="6126482"/>
              <a:ext cx="131196" cy="12213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7" name="Elipse 166">
              <a:extLst>
                <a:ext uri="{FF2B5EF4-FFF2-40B4-BE49-F238E27FC236}">
                  <a16:creationId xmlns:a16="http://schemas.microsoft.com/office/drawing/2014/main" id="{EC6184AB-84A9-4853-A325-66012918212E}"/>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68" name="Elipse 167">
              <a:extLst>
                <a:ext uri="{FF2B5EF4-FFF2-40B4-BE49-F238E27FC236}">
                  <a16:creationId xmlns:a16="http://schemas.microsoft.com/office/drawing/2014/main" id="{7D084DBC-2E2F-4B67-B323-46C86F3FE69A}"/>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172" name="Triángulo isósceles 171">
            <a:extLst>
              <a:ext uri="{FF2B5EF4-FFF2-40B4-BE49-F238E27FC236}">
                <a16:creationId xmlns:a16="http://schemas.microsoft.com/office/drawing/2014/main" id="{82B0A5A1-6177-4329-AA11-3F1CADDB713D}"/>
              </a:ext>
            </a:extLst>
          </p:cNvPr>
          <p:cNvSpPr/>
          <p:nvPr/>
        </p:nvSpPr>
        <p:spPr>
          <a:xfrm rot="10800000">
            <a:off x="227169" y="5916421"/>
            <a:ext cx="596906" cy="195319"/>
          </a:xfrm>
          <a:prstGeom prst="triangle">
            <a:avLst>
              <a:gd name="adj" fmla="val 5000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3" name="Rectángulo 172">
            <a:extLst>
              <a:ext uri="{FF2B5EF4-FFF2-40B4-BE49-F238E27FC236}">
                <a16:creationId xmlns:a16="http://schemas.microsoft.com/office/drawing/2014/main" id="{05A7FFDA-A156-451E-8367-FF443A9C68E5}"/>
              </a:ext>
            </a:extLst>
          </p:cNvPr>
          <p:cNvSpPr/>
          <p:nvPr/>
        </p:nvSpPr>
        <p:spPr>
          <a:xfrm>
            <a:off x="302870" y="4905476"/>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4" name="Rectángulo: esquinas redondeadas 173">
            <a:extLst>
              <a:ext uri="{FF2B5EF4-FFF2-40B4-BE49-F238E27FC236}">
                <a16:creationId xmlns:a16="http://schemas.microsoft.com/office/drawing/2014/main" id="{AB140B4E-D4B6-40F4-99A2-ECA44D9790BD}"/>
              </a:ext>
            </a:extLst>
          </p:cNvPr>
          <p:cNvSpPr/>
          <p:nvPr/>
        </p:nvSpPr>
        <p:spPr>
          <a:xfrm>
            <a:off x="2402300" y="4895555"/>
            <a:ext cx="78156" cy="924133"/>
          </a:xfrm>
          <a:prstGeom prst="round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5" name="CuadroTexto 174">
            <a:extLst>
              <a:ext uri="{FF2B5EF4-FFF2-40B4-BE49-F238E27FC236}">
                <a16:creationId xmlns:a16="http://schemas.microsoft.com/office/drawing/2014/main" id="{398E1591-D275-42B6-81C9-862E26FE0375}"/>
              </a:ext>
            </a:extLst>
          </p:cNvPr>
          <p:cNvSpPr txBox="1"/>
          <p:nvPr/>
        </p:nvSpPr>
        <p:spPr>
          <a:xfrm>
            <a:off x="886523" y="5015190"/>
            <a:ext cx="1449860" cy="592470"/>
          </a:xfrm>
          <a:prstGeom prst="rect">
            <a:avLst/>
          </a:prstGeom>
          <a:noFill/>
        </p:spPr>
        <p:txBody>
          <a:bodyPr wrap="square" rtlCol="0">
            <a:spAutoFit/>
          </a:bodyPr>
          <a:lstStyle/>
          <a:p>
            <a:r>
              <a:rPr lang="es-MX" sz="1050" b="1" dirty="0">
                <a:solidFill>
                  <a:schemeClr val="accent6">
                    <a:lumMod val="50000"/>
                  </a:schemeClr>
                </a:solidFill>
              </a:rPr>
              <a:t>ANÁLISIS</a:t>
            </a:r>
          </a:p>
          <a:p>
            <a:r>
              <a:rPr lang="es-MX" sz="1100" b="1" dirty="0">
                <a:solidFill>
                  <a:schemeClr val="accent6">
                    <a:lumMod val="75000"/>
                  </a:schemeClr>
                </a:solidFill>
              </a:rPr>
              <a:t>Control de calidad interno</a:t>
            </a:r>
            <a:endParaRPr lang="es-HN" sz="1100" b="1" dirty="0">
              <a:solidFill>
                <a:schemeClr val="accent6">
                  <a:lumMod val="75000"/>
                </a:schemeClr>
              </a:solidFill>
            </a:endParaRPr>
          </a:p>
        </p:txBody>
      </p:sp>
      <p:sp>
        <p:nvSpPr>
          <p:cNvPr id="176" name="Elipse 175">
            <a:extLst>
              <a:ext uri="{FF2B5EF4-FFF2-40B4-BE49-F238E27FC236}">
                <a16:creationId xmlns:a16="http://schemas.microsoft.com/office/drawing/2014/main" id="{639735CB-C17C-4F9A-A61F-921B150213EC}"/>
              </a:ext>
            </a:extLst>
          </p:cNvPr>
          <p:cNvSpPr/>
          <p:nvPr/>
        </p:nvSpPr>
        <p:spPr>
          <a:xfrm>
            <a:off x="678537" y="5683478"/>
            <a:ext cx="78054" cy="79502"/>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7" name="Elipse 176">
            <a:extLst>
              <a:ext uri="{FF2B5EF4-FFF2-40B4-BE49-F238E27FC236}">
                <a16:creationId xmlns:a16="http://schemas.microsoft.com/office/drawing/2014/main" id="{E15D3505-18C0-430A-8068-28D5C6DD0905}"/>
              </a:ext>
            </a:extLst>
          </p:cNvPr>
          <p:cNvSpPr/>
          <p:nvPr/>
        </p:nvSpPr>
        <p:spPr>
          <a:xfrm>
            <a:off x="820278" y="5683478"/>
            <a:ext cx="78054" cy="7950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8" name="Elipse 177">
            <a:extLst>
              <a:ext uri="{FF2B5EF4-FFF2-40B4-BE49-F238E27FC236}">
                <a16:creationId xmlns:a16="http://schemas.microsoft.com/office/drawing/2014/main" id="{18A80A10-DDF1-4032-8287-9A482602CBB7}"/>
              </a:ext>
            </a:extLst>
          </p:cNvPr>
          <p:cNvSpPr/>
          <p:nvPr/>
        </p:nvSpPr>
        <p:spPr>
          <a:xfrm>
            <a:off x="976552" y="5683478"/>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9" name="Elipse 178">
            <a:extLst>
              <a:ext uri="{FF2B5EF4-FFF2-40B4-BE49-F238E27FC236}">
                <a16:creationId xmlns:a16="http://schemas.microsoft.com/office/drawing/2014/main" id="{C7068292-6C80-4BE0-BB13-6923174E7E6B}"/>
              </a:ext>
            </a:extLst>
          </p:cNvPr>
          <p:cNvSpPr/>
          <p:nvPr/>
        </p:nvSpPr>
        <p:spPr>
          <a:xfrm>
            <a:off x="1154288" y="5683478"/>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0" name="Elipse 179">
            <a:extLst>
              <a:ext uri="{FF2B5EF4-FFF2-40B4-BE49-F238E27FC236}">
                <a16:creationId xmlns:a16="http://schemas.microsoft.com/office/drawing/2014/main" id="{80FA6549-C722-4D11-9F6D-A06ED2C9C37F}"/>
              </a:ext>
            </a:extLst>
          </p:cNvPr>
          <p:cNvSpPr/>
          <p:nvPr/>
        </p:nvSpPr>
        <p:spPr>
          <a:xfrm>
            <a:off x="1330688" y="5683478"/>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1" name="Elipse 180">
            <a:extLst>
              <a:ext uri="{FF2B5EF4-FFF2-40B4-BE49-F238E27FC236}">
                <a16:creationId xmlns:a16="http://schemas.microsoft.com/office/drawing/2014/main" id="{35DF5687-B76A-486A-AFB5-C2003CE5FFBA}"/>
              </a:ext>
            </a:extLst>
          </p:cNvPr>
          <p:cNvSpPr/>
          <p:nvPr/>
        </p:nvSpPr>
        <p:spPr>
          <a:xfrm>
            <a:off x="1484662" y="5686522"/>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2" name="Rectángulo 181">
            <a:extLst>
              <a:ext uri="{FF2B5EF4-FFF2-40B4-BE49-F238E27FC236}">
                <a16:creationId xmlns:a16="http://schemas.microsoft.com/office/drawing/2014/main" id="{9340A2D1-49A2-4D4B-B9B5-7EEB68D41466}"/>
              </a:ext>
            </a:extLst>
          </p:cNvPr>
          <p:cNvSpPr/>
          <p:nvPr/>
        </p:nvSpPr>
        <p:spPr>
          <a:xfrm>
            <a:off x="236516" y="4877869"/>
            <a:ext cx="601139" cy="1038552"/>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3" name="CuadroTexto 182">
            <a:extLst>
              <a:ext uri="{FF2B5EF4-FFF2-40B4-BE49-F238E27FC236}">
                <a16:creationId xmlns:a16="http://schemas.microsoft.com/office/drawing/2014/main" id="{5C23E5AC-B37A-4612-95EF-2D9ECA8BA32D}"/>
              </a:ext>
            </a:extLst>
          </p:cNvPr>
          <p:cNvSpPr txBox="1"/>
          <p:nvPr/>
        </p:nvSpPr>
        <p:spPr>
          <a:xfrm>
            <a:off x="314025" y="4938462"/>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05</a:t>
            </a:r>
            <a:endParaRPr lang="es-HN" sz="1400" dirty="0">
              <a:solidFill>
                <a:schemeClr val="bg1"/>
              </a:solidFill>
              <a:latin typeface="Arial Black" panose="020B0A04020102020204" pitchFamily="34" charset="0"/>
              <a:cs typeface="Aharoni" panose="02010803020104030203" pitchFamily="2" charset="-79"/>
            </a:endParaRPr>
          </a:p>
        </p:txBody>
      </p:sp>
      <p:sp>
        <p:nvSpPr>
          <p:cNvPr id="184" name="Rectángulo: esquinas redondeadas 183">
            <a:extLst>
              <a:ext uri="{FF2B5EF4-FFF2-40B4-BE49-F238E27FC236}">
                <a16:creationId xmlns:a16="http://schemas.microsoft.com/office/drawing/2014/main" id="{6239716C-13A5-4E81-93A0-53D816B9BBDB}"/>
              </a:ext>
            </a:extLst>
          </p:cNvPr>
          <p:cNvSpPr/>
          <p:nvPr/>
        </p:nvSpPr>
        <p:spPr>
          <a:xfrm>
            <a:off x="368483" y="5445166"/>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85" name="Rectángulo: esquinas redondeadas 184">
            <a:extLst>
              <a:ext uri="{FF2B5EF4-FFF2-40B4-BE49-F238E27FC236}">
                <a16:creationId xmlns:a16="http://schemas.microsoft.com/office/drawing/2014/main" id="{4E640966-58BF-4C32-B81F-94F89B2E999B}"/>
              </a:ext>
            </a:extLst>
          </p:cNvPr>
          <p:cNvSpPr/>
          <p:nvPr/>
        </p:nvSpPr>
        <p:spPr>
          <a:xfrm>
            <a:off x="368483" y="5461615"/>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71" name="Forma libre: forma 170">
            <a:extLst>
              <a:ext uri="{FF2B5EF4-FFF2-40B4-BE49-F238E27FC236}">
                <a16:creationId xmlns:a16="http://schemas.microsoft.com/office/drawing/2014/main" id="{33BE5C31-FAC9-4DCF-B9E9-C39EB61468D4}"/>
              </a:ext>
            </a:extLst>
          </p:cNvPr>
          <p:cNvSpPr/>
          <p:nvPr/>
        </p:nvSpPr>
        <p:spPr>
          <a:xfrm rot="10800000">
            <a:off x="821214" y="4877869"/>
            <a:ext cx="90669" cy="41336"/>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nvGrpSpPr>
          <p:cNvPr id="187" name="Grupo 186">
            <a:extLst>
              <a:ext uri="{FF2B5EF4-FFF2-40B4-BE49-F238E27FC236}">
                <a16:creationId xmlns:a16="http://schemas.microsoft.com/office/drawing/2014/main" id="{E6C5B2EB-5C5D-4BB3-B6A3-A87196537561}"/>
              </a:ext>
            </a:extLst>
          </p:cNvPr>
          <p:cNvGrpSpPr/>
          <p:nvPr/>
        </p:nvGrpSpPr>
        <p:grpSpPr>
          <a:xfrm>
            <a:off x="9912769" y="3815349"/>
            <a:ext cx="2280612" cy="1211936"/>
            <a:chOff x="704850" y="4819650"/>
            <a:chExt cx="3833332" cy="1861785"/>
          </a:xfrm>
        </p:grpSpPr>
        <p:sp>
          <p:nvSpPr>
            <p:cNvPr id="189" name="Rectángulo 188">
              <a:extLst>
                <a:ext uri="{FF2B5EF4-FFF2-40B4-BE49-F238E27FC236}">
                  <a16:creationId xmlns:a16="http://schemas.microsoft.com/office/drawing/2014/main" id="{091140ED-B516-438D-BE82-FFA7905D02F6}"/>
                </a:ext>
              </a:extLst>
            </p:cNvPr>
            <p:cNvSpPr/>
            <p:nvPr/>
          </p:nvSpPr>
          <p:spPr>
            <a:xfrm>
              <a:off x="704850" y="4827169"/>
              <a:ext cx="1010416" cy="155575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0" name="Triángulo isósceles 189">
              <a:extLst>
                <a:ext uri="{FF2B5EF4-FFF2-40B4-BE49-F238E27FC236}">
                  <a16:creationId xmlns:a16="http://schemas.microsoft.com/office/drawing/2014/main" id="{E122DDE0-2846-432C-AA47-5E1A36BE4462}"/>
                </a:ext>
              </a:extLst>
            </p:cNvPr>
            <p:cNvSpPr/>
            <p:nvPr/>
          </p:nvSpPr>
          <p:spPr>
            <a:xfrm rot="10800000">
              <a:off x="704850" y="6381385"/>
              <a:ext cx="1003300" cy="300050"/>
            </a:xfrm>
            <a:prstGeom prst="triangle">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1" name="Rectángulo 190">
              <a:extLst>
                <a:ext uri="{FF2B5EF4-FFF2-40B4-BE49-F238E27FC236}">
                  <a16:creationId xmlns:a16="http://schemas.microsoft.com/office/drawing/2014/main" id="{815317CE-A948-4410-85B3-DEBF41E44DED}"/>
                </a:ext>
              </a:extLst>
            </p:cNvPr>
            <p:cNvSpPr/>
            <p:nvPr/>
          </p:nvSpPr>
          <p:spPr>
            <a:xfrm>
              <a:off x="1715266" y="4889236"/>
              <a:ext cx="2736283" cy="1405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2" name="Rectángulo: esquinas redondeadas 191">
              <a:extLst>
                <a:ext uri="{FF2B5EF4-FFF2-40B4-BE49-F238E27FC236}">
                  <a16:creationId xmlns:a16="http://schemas.microsoft.com/office/drawing/2014/main" id="{08DCB375-267D-47F3-B737-A51F07276FE6}"/>
                </a:ext>
              </a:extLst>
            </p:cNvPr>
            <p:cNvSpPr/>
            <p:nvPr/>
          </p:nvSpPr>
          <p:spPr>
            <a:xfrm>
              <a:off x="4383704" y="4889235"/>
              <a:ext cx="154478" cy="140513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3" name="Forma libre: forma 192">
              <a:extLst>
                <a:ext uri="{FF2B5EF4-FFF2-40B4-BE49-F238E27FC236}">
                  <a16:creationId xmlns:a16="http://schemas.microsoft.com/office/drawing/2014/main" id="{25014FC7-8370-4F56-BD33-042FDA1A3676}"/>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4" name="CuadroTexto 193">
              <a:extLst>
                <a:ext uri="{FF2B5EF4-FFF2-40B4-BE49-F238E27FC236}">
                  <a16:creationId xmlns:a16="http://schemas.microsoft.com/office/drawing/2014/main" id="{4688F7DC-99B3-445A-9F5D-CFDDF9AB46EE}"/>
                </a:ext>
              </a:extLst>
            </p:cNvPr>
            <p:cNvSpPr txBox="1"/>
            <p:nvPr/>
          </p:nvSpPr>
          <p:spPr>
            <a:xfrm>
              <a:off x="802351" y="4889236"/>
              <a:ext cx="725837" cy="1160030"/>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09</a:t>
              </a:r>
              <a:endParaRPr lang="es-HN" sz="1400" dirty="0">
                <a:solidFill>
                  <a:schemeClr val="bg1"/>
                </a:solidFill>
                <a:latin typeface="Arial Black" panose="020B0A04020102020204" pitchFamily="34" charset="0"/>
                <a:cs typeface="Aharoni" panose="02010803020104030203" pitchFamily="2" charset="-79"/>
              </a:endParaRPr>
            </a:p>
          </p:txBody>
        </p:sp>
        <p:sp>
          <p:nvSpPr>
            <p:cNvPr id="195" name="Rectángulo: esquinas redondeadas 194">
              <a:extLst>
                <a:ext uri="{FF2B5EF4-FFF2-40B4-BE49-F238E27FC236}">
                  <a16:creationId xmlns:a16="http://schemas.microsoft.com/office/drawing/2014/main" id="{51DF6D19-08ED-48F7-8367-7EAD8DFA6650}"/>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6" name="Rectángulo: esquinas redondeadas 195">
              <a:extLst>
                <a:ext uri="{FF2B5EF4-FFF2-40B4-BE49-F238E27FC236}">
                  <a16:creationId xmlns:a16="http://schemas.microsoft.com/office/drawing/2014/main" id="{CC0E7F5D-E978-43CE-BAC0-33F54E624C35}"/>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7" name="CuadroTexto 196">
              <a:extLst>
                <a:ext uri="{FF2B5EF4-FFF2-40B4-BE49-F238E27FC236}">
                  <a16:creationId xmlns:a16="http://schemas.microsoft.com/office/drawing/2014/main" id="{589215AC-FB87-45B6-AB09-DAF80EBFF3AB}"/>
                </a:ext>
              </a:extLst>
            </p:cNvPr>
            <p:cNvSpPr txBox="1"/>
            <p:nvPr/>
          </p:nvSpPr>
          <p:spPr>
            <a:xfrm>
              <a:off x="1813715" y="4886497"/>
              <a:ext cx="2465060" cy="827415"/>
            </a:xfrm>
            <a:prstGeom prst="rect">
              <a:avLst/>
            </a:prstGeom>
            <a:noFill/>
          </p:spPr>
          <p:txBody>
            <a:bodyPr wrap="square" rtlCol="0">
              <a:spAutoFit/>
            </a:bodyPr>
            <a:lstStyle/>
            <a:p>
              <a:r>
                <a:rPr lang="es-MX" sz="900" b="1" dirty="0">
                  <a:solidFill>
                    <a:srgbClr val="00B0F0"/>
                  </a:solidFill>
                </a:rPr>
                <a:t>ANÁLISIS</a:t>
              </a:r>
            </a:p>
            <a:p>
              <a:r>
                <a:rPr lang="es-MX" sz="1000" b="1" dirty="0">
                  <a:solidFill>
                    <a:schemeClr val="accent1">
                      <a:lumMod val="50000"/>
                    </a:schemeClr>
                  </a:solidFill>
                </a:rPr>
                <a:t>Construcción de herramienta de reporte</a:t>
              </a:r>
              <a:endParaRPr lang="es-HN" sz="1000" b="1" dirty="0">
                <a:solidFill>
                  <a:schemeClr val="accent1">
                    <a:lumMod val="50000"/>
                  </a:schemeClr>
                </a:solidFill>
              </a:endParaRPr>
            </a:p>
          </p:txBody>
        </p:sp>
        <p:sp>
          <p:nvSpPr>
            <p:cNvPr id="198" name="Elipse 197">
              <a:extLst>
                <a:ext uri="{FF2B5EF4-FFF2-40B4-BE49-F238E27FC236}">
                  <a16:creationId xmlns:a16="http://schemas.microsoft.com/office/drawing/2014/main" id="{7417343A-9807-4348-BC81-16E0E11DE170}"/>
                </a:ext>
              </a:extLst>
            </p:cNvPr>
            <p:cNvSpPr/>
            <p:nvPr/>
          </p:nvSpPr>
          <p:spPr>
            <a:xfrm>
              <a:off x="2178179" y="6126482"/>
              <a:ext cx="131196" cy="122131"/>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199" name="Elipse 198">
              <a:extLst>
                <a:ext uri="{FF2B5EF4-FFF2-40B4-BE49-F238E27FC236}">
                  <a16:creationId xmlns:a16="http://schemas.microsoft.com/office/drawing/2014/main" id="{F30DBD1C-297F-4697-BBA7-87A0C6126A3F}"/>
                </a:ext>
              </a:extLst>
            </p:cNvPr>
            <p:cNvSpPr/>
            <p:nvPr/>
          </p:nvSpPr>
          <p:spPr>
            <a:xfrm>
              <a:off x="2416423" y="6126482"/>
              <a:ext cx="131196" cy="122131"/>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0" name="Elipse 199">
              <a:extLst>
                <a:ext uri="{FF2B5EF4-FFF2-40B4-BE49-F238E27FC236}">
                  <a16:creationId xmlns:a16="http://schemas.microsoft.com/office/drawing/2014/main" id="{B0B8A93A-B029-47DB-9F4E-BEC72075E923}"/>
                </a:ext>
              </a:extLst>
            </p:cNvPr>
            <p:cNvSpPr/>
            <p:nvPr/>
          </p:nvSpPr>
          <p:spPr>
            <a:xfrm>
              <a:off x="2679094" y="6126482"/>
              <a:ext cx="131196" cy="1221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1" name="Elipse 200">
              <a:extLst>
                <a:ext uri="{FF2B5EF4-FFF2-40B4-BE49-F238E27FC236}">
                  <a16:creationId xmlns:a16="http://schemas.microsoft.com/office/drawing/2014/main" id="{DACC5F47-5D76-483B-8043-2DB577670624}"/>
                </a:ext>
              </a:extLst>
            </p:cNvPr>
            <p:cNvSpPr/>
            <p:nvPr/>
          </p:nvSpPr>
          <p:spPr>
            <a:xfrm>
              <a:off x="2977838" y="6126482"/>
              <a:ext cx="131196" cy="12213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2" name="Elipse 201">
              <a:extLst>
                <a:ext uri="{FF2B5EF4-FFF2-40B4-BE49-F238E27FC236}">
                  <a16:creationId xmlns:a16="http://schemas.microsoft.com/office/drawing/2014/main" id="{B30F89C9-A7EB-4CC7-AEC1-71B079B71473}"/>
                </a:ext>
              </a:extLst>
            </p:cNvPr>
            <p:cNvSpPr/>
            <p:nvPr/>
          </p:nvSpPr>
          <p:spPr>
            <a:xfrm>
              <a:off x="3274337" y="6126482"/>
              <a:ext cx="131196" cy="12213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3" name="Elipse 202">
              <a:extLst>
                <a:ext uri="{FF2B5EF4-FFF2-40B4-BE49-F238E27FC236}">
                  <a16:creationId xmlns:a16="http://schemas.microsoft.com/office/drawing/2014/main" id="{4782648D-1237-496D-8FFB-1D205859E450}"/>
                </a:ext>
              </a:extLst>
            </p:cNvPr>
            <p:cNvSpPr/>
            <p:nvPr/>
          </p:nvSpPr>
          <p:spPr>
            <a:xfrm>
              <a:off x="3533142" y="6131158"/>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grpSp>
        <p:nvGrpSpPr>
          <p:cNvPr id="205" name="Grupo 204">
            <a:extLst>
              <a:ext uri="{FF2B5EF4-FFF2-40B4-BE49-F238E27FC236}">
                <a16:creationId xmlns:a16="http://schemas.microsoft.com/office/drawing/2014/main" id="{06992B37-6F96-4CF6-A2E9-36AD3BC9589D}"/>
              </a:ext>
            </a:extLst>
          </p:cNvPr>
          <p:cNvGrpSpPr/>
          <p:nvPr/>
        </p:nvGrpSpPr>
        <p:grpSpPr>
          <a:xfrm>
            <a:off x="5092227" y="4883876"/>
            <a:ext cx="2286247" cy="1249075"/>
            <a:chOff x="704850" y="4819650"/>
            <a:chExt cx="3842804" cy="1918838"/>
          </a:xfrm>
        </p:grpSpPr>
        <p:sp>
          <p:nvSpPr>
            <p:cNvPr id="207" name="Rectángulo 206">
              <a:extLst>
                <a:ext uri="{FF2B5EF4-FFF2-40B4-BE49-F238E27FC236}">
                  <a16:creationId xmlns:a16="http://schemas.microsoft.com/office/drawing/2014/main" id="{DF99AF13-2D5D-473C-AD18-D0206A551524}"/>
                </a:ext>
              </a:extLst>
            </p:cNvPr>
            <p:cNvSpPr/>
            <p:nvPr/>
          </p:nvSpPr>
          <p:spPr>
            <a:xfrm>
              <a:off x="704850" y="4819650"/>
              <a:ext cx="1010416" cy="1618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8" name="Triángulo isósceles 207">
              <a:extLst>
                <a:ext uri="{FF2B5EF4-FFF2-40B4-BE49-F238E27FC236}">
                  <a16:creationId xmlns:a16="http://schemas.microsoft.com/office/drawing/2014/main" id="{71A230BA-0E78-4058-A6AC-5AC280629594}"/>
                </a:ext>
              </a:extLst>
            </p:cNvPr>
            <p:cNvSpPr/>
            <p:nvPr/>
          </p:nvSpPr>
          <p:spPr>
            <a:xfrm rot="10800000">
              <a:off x="704850" y="6438438"/>
              <a:ext cx="1003300" cy="300050"/>
            </a:xfrm>
            <a:prstGeom prst="triangle">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09" name="Rectángulo 208">
              <a:extLst>
                <a:ext uri="{FF2B5EF4-FFF2-40B4-BE49-F238E27FC236}">
                  <a16:creationId xmlns:a16="http://schemas.microsoft.com/office/drawing/2014/main" id="{ADA90447-C6D2-4EB4-B5D8-A6BAF711E148}"/>
                </a:ext>
              </a:extLst>
            </p:cNvPr>
            <p:cNvSpPr/>
            <p:nvPr/>
          </p:nvSpPr>
          <p:spPr>
            <a:xfrm>
              <a:off x="1715266" y="4889236"/>
              <a:ext cx="2736283" cy="1366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0" name="Rectángulo: esquinas redondeadas 209">
              <a:extLst>
                <a:ext uri="{FF2B5EF4-FFF2-40B4-BE49-F238E27FC236}">
                  <a16:creationId xmlns:a16="http://schemas.microsoft.com/office/drawing/2014/main" id="{6B813DF0-6785-4C72-B70C-28C16C4BF673}"/>
                </a:ext>
              </a:extLst>
            </p:cNvPr>
            <p:cNvSpPr/>
            <p:nvPr/>
          </p:nvSpPr>
          <p:spPr>
            <a:xfrm>
              <a:off x="4383703" y="4889236"/>
              <a:ext cx="163951" cy="138183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1" name="Forma libre: forma 210">
              <a:extLst>
                <a:ext uri="{FF2B5EF4-FFF2-40B4-BE49-F238E27FC236}">
                  <a16:creationId xmlns:a16="http://schemas.microsoft.com/office/drawing/2014/main" id="{62212EF1-6392-4669-BC67-6AF61AD446E1}"/>
                </a:ext>
              </a:extLst>
            </p:cNvPr>
            <p:cNvSpPr/>
            <p:nvPr/>
          </p:nvSpPr>
          <p:spPr>
            <a:xfrm>
              <a:off x="1708150" y="4819650"/>
              <a:ext cx="180975" cy="73025"/>
            </a:xfrm>
            <a:custGeom>
              <a:avLst/>
              <a:gdLst>
                <a:gd name="connsiteX0" fmla="*/ 0 w 180975"/>
                <a:gd name="connsiteY0" fmla="*/ 0 h 73025"/>
                <a:gd name="connsiteX1" fmla="*/ 180975 w 180975"/>
                <a:gd name="connsiteY1" fmla="*/ 73025 h 73025"/>
                <a:gd name="connsiteX2" fmla="*/ 0 w 180975"/>
                <a:gd name="connsiteY2" fmla="*/ 66675 h 73025"/>
                <a:gd name="connsiteX3" fmla="*/ 0 w 180975"/>
                <a:gd name="connsiteY3" fmla="*/ 0 h 73025"/>
              </a:gdLst>
              <a:ahLst/>
              <a:cxnLst>
                <a:cxn ang="0">
                  <a:pos x="connsiteX0" y="connsiteY0"/>
                </a:cxn>
                <a:cxn ang="0">
                  <a:pos x="connsiteX1" y="connsiteY1"/>
                </a:cxn>
                <a:cxn ang="0">
                  <a:pos x="connsiteX2" y="connsiteY2"/>
                </a:cxn>
                <a:cxn ang="0">
                  <a:pos x="connsiteX3" y="connsiteY3"/>
                </a:cxn>
              </a:cxnLst>
              <a:rect l="l" t="t" r="r" b="b"/>
              <a:pathLst>
                <a:path w="180975" h="73025">
                  <a:moveTo>
                    <a:pt x="0" y="0"/>
                  </a:moveTo>
                  <a:lnTo>
                    <a:pt x="180975" y="73025"/>
                  </a:lnTo>
                  <a:lnTo>
                    <a:pt x="0" y="66675"/>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2" name="CuadroTexto 211">
              <a:extLst>
                <a:ext uri="{FF2B5EF4-FFF2-40B4-BE49-F238E27FC236}">
                  <a16:creationId xmlns:a16="http://schemas.microsoft.com/office/drawing/2014/main" id="{FCCC7E1B-D2C9-4852-AAAF-2D856BA3B0CB}"/>
                </a:ext>
              </a:extLst>
            </p:cNvPr>
            <p:cNvSpPr txBox="1"/>
            <p:nvPr/>
          </p:nvSpPr>
          <p:spPr>
            <a:xfrm>
              <a:off x="802351" y="4889236"/>
              <a:ext cx="725837" cy="1160031"/>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07</a:t>
              </a:r>
              <a:endParaRPr lang="es-HN" sz="1400" dirty="0">
                <a:solidFill>
                  <a:schemeClr val="bg1"/>
                </a:solidFill>
                <a:latin typeface="Arial Black" panose="020B0A04020102020204" pitchFamily="34" charset="0"/>
                <a:cs typeface="Aharoni" panose="02010803020104030203" pitchFamily="2" charset="-79"/>
              </a:endParaRPr>
            </a:p>
          </p:txBody>
        </p:sp>
        <p:sp>
          <p:nvSpPr>
            <p:cNvPr id="213" name="Rectángulo: esquinas redondeadas 212">
              <a:extLst>
                <a:ext uri="{FF2B5EF4-FFF2-40B4-BE49-F238E27FC236}">
                  <a16:creationId xmlns:a16="http://schemas.microsoft.com/office/drawing/2014/main" id="{29EF1048-8742-42B0-B08F-E404F2B68483}"/>
                </a:ext>
              </a:extLst>
            </p:cNvPr>
            <p:cNvSpPr/>
            <p:nvPr/>
          </p:nvSpPr>
          <p:spPr>
            <a:xfrm>
              <a:off x="906350" y="5562418"/>
              <a:ext cx="496675" cy="45719"/>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4" name="Rectángulo: esquinas redondeadas 213">
              <a:extLst>
                <a:ext uri="{FF2B5EF4-FFF2-40B4-BE49-F238E27FC236}">
                  <a16:creationId xmlns:a16="http://schemas.microsoft.com/office/drawing/2014/main" id="{3E7FF7E9-6038-439C-A7CC-232299BF07FE}"/>
                </a:ext>
              </a:extLst>
            </p:cNvPr>
            <p:cNvSpPr/>
            <p:nvPr/>
          </p:nvSpPr>
          <p:spPr>
            <a:xfrm>
              <a:off x="906349" y="5587687"/>
              <a:ext cx="496675" cy="457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5" name="CuadroTexto 214">
              <a:extLst>
                <a:ext uri="{FF2B5EF4-FFF2-40B4-BE49-F238E27FC236}">
                  <a16:creationId xmlns:a16="http://schemas.microsoft.com/office/drawing/2014/main" id="{F53B2899-63CE-4660-A8CE-D89E69F65803}"/>
                </a:ext>
              </a:extLst>
            </p:cNvPr>
            <p:cNvSpPr txBox="1"/>
            <p:nvPr/>
          </p:nvSpPr>
          <p:spPr>
            <a:xfrm>
              <a:off x="1847507" y="5077840"/>
              <a:ext cx="2542186" cy="650112"/>
            </a:xfrm>
            <a:prstGeom prst="rect">
              <a:avLst/>
            </a:prstGeom>
            <a:noFill/>
          </p:spPr>
          <p:txBody>
            <a:bodyPr wrap="square" rtlCol="0">
              <a:spAutoFit/>
            </a:bodyPr>
            <a:lstStyle/>
            <a:p>
              <a:r>
                <a:rPr lang="es-MX" sz="1050" b="1" dirty="0">
                  <a:solidFill>
                    <a:schemeClr val="tx2">
                      <a:lumMod val="50000"/>
                    </a:schemeClr>
                  </a:solidFill>
                </a:rPr>
                <a:t>POST-PROCESAMIENTO</a:t>
              </a:r>
            </a:p>
            <a:p>
              <a:r>
                <a:rPr lang="es-MX" sz="1100" b="1" dirty="0">
                  <a:solidFill>
                    <a:schemeClr val="accent1">
                      <a:lumMod val="75000"/>
                    </a:schemeClr>
                  </a:solidFill>
                </a:rPr>
                <a:t>Validación temática</a:t>
              </a:r>
              <a:endParaRPr lang="es-HN" sz="1100" b="1" dirty="0">
                <a:solidFill>
                  <a:schemeClr val="accent1">
                    <a:lumMod val="75000"/>
                  </a:schemeClr>
                </a:solidFill>
              </a:endParaRPr>
            </a:p>
          </p:txBody>
        </p:sp>
        <p:sp>
          <p:nvSpPr>
            <p:cNvPr id="216" name="Elipse 215">
              <a:extLst>
                <a:ext uri="{FF2B5EF4-FFF2-40B4-BE49-F238E27FC236}">
                  <a16:creationId xmlns:a16="http://schemas.microsoft.com/office/drawing/2014/main" id="{323FEB25-9DBF-45DE-B7DA-84BF3F9E893F}"/>
                </a:ext>
              </a:extLst>
            </p:cNvPr>
            <p:cNvSpPr/>
            <p:nvPr/>
          </p:nvSpPr>
          <p:spPr>
            <a:xfrm>
              <a:off x="2178179" y="6055223"/>
              <a:ext cx="131196" cy="12213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7" name="Elipse 216">
              <a:extLst>
                <a:ext uri="{FF2B5EF4-FFF2-40B4-BE49-F238E27FC236}">
                  <a16:creationId xmlns:a16="http://schemas.microsoft.com/office/drawing/2014/main" id="{4D6B5985-B478-4B9A-8780-E37DE4FD4321}"/>
                </a:ext>
              </a:extLst>
            </p:cNvPr>
            <p:cNvSpPr/>
            <p:nvPr/>
          </p:nvSpPr>
          <p:spPr>
            <a:xfrm>
              <a:off x="2416423" y="6055223"/>
              <a:ext cx="131196" cy="12213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8" name="Elipse 217">
              <a:extLst>
                <a:ext uri="{FF2B5EF4-FFF2-40B4-BE49-F238E27FC236}">
                  <a16:creationId xmlns:a16="http://schemas.microsoft.com/office/drawing/2014/main" id="{EE7B41B5-F451-4736-926A-900018C28256}"/>
                </a:ext>
              </a:extLst>
            </p:cNvPr>
            <p:cNvSpPr/>
            <p:nvPr/>
          </p:nvSpPr>
          <p:spPr>
            <a:xfrm>
              <a:off x="2679094" y="6055223"/>
              <a:ext cx="131196" cy="12213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19" name="Elipse 218">
              <a:extLst>
                <a:ext uri="{FF2B5EF4-FFF2-40B4-BE49-F238E27FC236}">
                  <a16:creationId xmlns:a16="http://schemas.microsoft.com/office/drawing/2014/main" id="{E4AF6D0F-7073-41B4-9559-BE9E902E3B44}"/>
                </a:ext>
              </a:extLst>
            </p:cNvPr>
            <p:cNvSpPr/>
            <p:nvPr/>
          </p:nvSpPr>
          <p:spPr>
            <a:xfrm>
              <a:off x="2977838"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0" name="Elipse 219">
              <a:extLst>
                <a:ext uri="{FF2B5EF4-FFF2-40B4-BE49-F238E27FC236}">
                  <a16:creationId xmlns:a16="http://schemas.microsoft.com/office/drawing/2014/main" id="{7950DC43-7509-4291-820F-A1CBA626D249}"/>
                </a:ext>
              </a:extLst>
            </p:cNvPr>
            <p:cNvSpPr/>
            <p:nvPr/>
          </p:nvSpPr>
          <p:spPr>
            <a:xfrm>
              <a:off x="3274337" y="6055223"/>
              <a:ext cx="131196" cy="12213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1" name="Elipse 220">
              <a:extLst>
                <a:ext uri="{FF2B5EF4-FFF2-40B4-BE49-F238E27FC236}">
                  <a16:creationId xmlns:a16="http://schemas.microsoft.com/office/drawing/2014/main" id="{3F5CEBFD-AEBA-4D97-897A-D5CE74F635EA}"/>
                </a:ext>
              </a:extLst>
            </p:cNvPr>
            <p:cNvSpPr/>
            <p:nvPr/>
          </p:nvSpPr>
          <p:spPr>
            <a:xfrm>
              <a:off x="3533142" y="6059899"/>
              <a:ext cx="131196" cy="1221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grpSp>
      <p:sp>
        <p:nvSpPr>
          <p:cNvPr id="227" name="Triángulo isósceles 226">
            <a:extLst>
              <a:ext uri="{FF2B5EF4-FFF2-40B4-BE49-F238E27FC236}">
                <a16:creationId xmlns:a16="http://schemas.microsoft.com/office/drawing/2014/main" id="{263F0FA9-C3F6-4696-BB27-0B42EF291521}"/>
              </a:ext>
            </a:extLst>
          </p:cNvPr>
          <p:cNvSpPr/>
          <p:nvPr/>
        </p:nvSpPr>
        <p:spPr>
          <a:xfrm rot="10800000">
            <a:off x="7590532" y="5935007"/>
            <a:ext cx="596906" cy="195319"/>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8" name="Rectángulo 227">
            <a:extLst>
              <a:ext uri="{FF2B5EF4-FFF2-40B4-BE49-F238E27FC236}">
                <a16:creationId xmlns:a16="http://schemas.microsoft.com/office/drawing/2014/main" id="{774F9C84-999C-49D9-8534-9CFF4CCF3EBB}"/>
              </a:ext>
            </a:extLst>
          </p:cNvPr>
          <p:cNvSpPr/>
          <p:nvPr/>
        </p:nvSpPr>
        <p:spPr>
          <a:xfrm>
            <a:off x="7576971" y="4949375"/>
            <a:ext cx="2177586" cy="914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29" name="Rectángulo: esquinas redondeadas 228">
            <a:extLst>
              <a:ext uri="{FF2B5EF4-FFF2-40B4-BE49-F238E27FC236}">
                <a16:creationId xmlns:a16="http://schemas.microsoft.com/office/drawing/2014/main" id="{9774DAAB-989B-4113-B26C-609049B7CDF3}"/>
              </a:ext>
            </a:extLst>
          </p:cNvPr>
          <p:cNvSpPr/>
          <p:nvPr/>
        </p:nvSpPr>
        <p:spPr>
          <a:xfrm>
            <a:off x="9631890" y="4947979"/>
            <a:ext cx="97541" cy="9241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0" name="CuadroTexto 229">
            <a:extLst>
              <a:ext uri="{FF2B5EF4-FFF2-40B4-BE49-F238E27FC236}">
                <a16:creationId xmlns:a16="http://schemas.microsoft.com/office/drawing/2014/main" id="{A246A902-2B7C-4DF3-8EBA-1992DE806A83}"/>
              </a:ext>
            </a:extLst>
          </p:cNvPr>
          <p:cNvSpPr txBox="1"/>
          <p:nvPr/>
        </p:nvSpPr>
        <p:spPr>
          <a:xfrm>
            <a:off x="8265653" y="5010240"/>
            <a:ext cx="1439930" cy="592470"/>
          </a:xfrm>
          <a:prstGeom prst="rect">
            <a:avLst/>
          </a:prstGeom>
          <a:noFill/>
        </p:spPr>
        <p:txBody>
          <a:bodyPr wrap="square" rtlCol="0">
            <a:spAutoFit/>
          </a:bodyPr>
          <a:lstStyle/>
          <a:p>
            <a:r>
              <a:rPr lang="es-MX" sz="1050" b="1" dirty="0">
                <a:solidFill>
                  <a:schemeClr val="accent2">
                    <a:lumMod val="75000"/>
                  </a:schemeClr>
                </a:solidFill>
              </a:rPr>
              <a:t>ANÁLISIS</a:t>
            </a:r>
          </a:p>
          <a:p>
            <a:r>
              <a:rPr lang="es-MX" sz="1100" b="1" dirty="0">
                <a:solidFill>
                  <a:schemeClr val="accent4">
                    <a:lumMod val="75000"/>
                  </a:schemeClr>
                </a:solidFill>
              </a:rPr>
              <a:t>Análisis estadísticos de resultados</a:t>
            </a:r>
            <a:endParaRPr lang="es-HN" sz="1100" b="1" dirty="0">
              <a:solidFill>
                <a:schemeClr val="accent4">
                  <a:lumMod val="75000"/>
                </a:schemeClr>
              </a:solidFill>
            </a:endParaRPr>
          </a:p>
        </p:txBody>
      </p:sp>
      <p:sp>
        <p:nvSpPr>
          <p:cNvPr id="231" name="Elipse 230">
            <a:extLst>
              <a:ext uri="{FF2B5EF4-FFF2-40B4-BE49-F238E27FC236}">
                <a16:creationId xmlns:a16="http://schemas.microsoft.com/office/drawing/2014/main" id="{A6CBED83-7E55-45A4-86D9-7D716D5C7054}"/>
              </a:ext>
            </a:extLst>
          </p:cNvPr>
          <p:cNvSpPr/>
          <p:nvPr/>
        </p:nvSpPr>
        <p:spPr>
          <a:xfrm>
            <a:off x="7952638" y="5727377"/>
            <a:ext cx="78054" cy="7950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2" name="Elipse 231">
            <a:extLst>
              <a:ext uri="{FF2B5EF4-FFF2-40B4-BE49-F238E27FC236}">
                <a16:creationId xmlns:a16="http://schemas.microsoft.com/office/drawing/2014/main" id="{19977614-0333-40E3-ABFC-9649E30D8FFA}"/>
              </a:ext>
            </a:extLst>
          </p:cNvPr>
          <p:cNvSpPr/>
          <p:nvPr/>
        </p:nvSpPr>
        <p:spPr>
          <a:xfrm>
            <a:off x="8094379" y="5727377"/>
            <a:ext cx="78054" cy="7950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3" name="Elipse 232">
            <a:extLst>
              <a:ext uri="{FF2B5EF4-FFF2-40B4-BE49-F238E27FC236}">
                <a16:creationId xmlns:a16="http://schemas.microsoft.com/office/drawing/2014/main" id="{58379852-36DA-404C-A874-25E68DAAE300}"/>
              </a:ext>
            </a:extLst>
          </p:cNvPr>
          <p:cNvSpPr/>
          <p:nvPr/>
        </p:nvSpPr>
        <p:spPr>
          <a:xfrm>
            <a:off x="8250653" y="5727377"/>
            <a:ext cx="78054" cy="795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4" name="Elipse 233">
            <a:extLst>
              <a:ext uri="{FF2B5EF4-FFF2-40B4-BE49-F238E27FC236}">
                <a16:creationId xmlns:a16="http://schemas.microsoft.com/office/drawing/2014/main" id="{6558D2DD-D361-428E-BCDF-A438E2FE014D}"/>
              </a:ext>
            </a:extLst>
          </p:cNvPr>
          <p:cNvSpPr/>
          <p:nvPr/>
        </p:nvSpPr>
        <p:spPr>
          <a:xfrm>
            <a:off x="8428389" y="5727377"/>
            <a:ext cx="78054" cy="79502"/>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5" name="Elipse 234">
            <a:extLst>
              <a:ext uri="{FF2B5EF4-FFF2-40B4-BE49-F238E27FC236}">
                <a16:creationId xmlns:a16="http://schemas.microsoft.com/office/drawing/2014/main" id="{810F4317-8835-4F65-B404-1B95EA03D758}"/>
              </a:ext>
            </a:extLst>
          </p:cNvPr>
          <p:cNvSpPr/>
          <p:nvPr/>
        </p:nvSpPr>
        <p:spPr>
          <a:xfrm>
            <a:off x="8604789" y="5727377"/>
            <a:ext cx="78054" cy="7950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6" name="Elipse 235">
            <a:extLst>
              <a:ext uri="{FF2B5EF4-FFF2-40B4-BE49-F238E27FC236}">
                <a16:creationId xmlns:a16="http://schemas.microsoft.com/office/drawing/2014/main" id="{CB80A55A-D422-4028-9943-18966EFE3766}"/>
              </a:ext>
            </a:extLst>
          </p:cNvPr>
          <p:cNvSpPr/>
          <p:nvPr/>
        </p:nvSpPr>
        <p:spPr>
          <a:xfrm>
            <a:off x="8758763" y="5730421"/>
            <a:ext cx="78054" cy="7950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7" name="Rectángulo 236">
            <a:extLst>
              <a:ext uri="{FF2B5EF4-FFF2-40B4-BE49-F238E27FC236}">
                <a16:creationId xmlns:a16="http://schemas.microsoft.com/office/drawing/2014/main" id="{2A2A158E-38BA-41D2-A48F-268E88FCDAB0}"/>
              </a:ext>
            </a:extLst>
          </p:cNvPr>
          <p:cNvSpPr/>
          <p:nvPr/>
        </p:nvSpPr>
        <p:spPr>
          <a:xfrm>
            <a:off x="7599879" y="4896455"/>
            <a:ext cx="601139" cy="1038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38" name="CuadroTexto 237">
            <a:extLst>
              <a:ext uri="{FF2B5EF4-FFF2-40B4-BE49-F238E27FC236}">
                <a16:creationId xmlns:a16="http://schemas.microsoft.com/office/drawing/2014/main" id="{F3BCC1F5-74C2-403F-8DB3-04C32BA8E19C}"/>
              </a:ext>
            </a:extLst>
          </p:cNvPr>
          <p:cNvSpPr txBox="1"/>
          <p:nvPr/>
        </p:nvSpPr>
        <p:spPr>
          <a:xfrm>
            <a:off x="7677388" y="5017125"/>
            <a:ext cx="431831" cy="755127"/>
          </a:xfrm>
          <a:prstGeom prst="rect">
            <a:avLst/>
          </a:prstGeom>
          <a:noFill/>
        </p:spPr>
        <p:txBody>
          <a:bodyPr wrap="square" rtlCol="0">
            <a:spAutoFit/>
          </a:bodyPr>
          <a:lstStyle/>
          <a:p>
            <a:pPr algn="ctr"/>
            <a:r>
              <a:rPr lang="es-MX" sz="700" dirty="0">
                <a:solidFill>
                  <a:schemeClr val="bg1"/>
                </a:solidFill>
                <a:latin typeface="Arial Black" panose="020B0A04020102020204" pitchFamily="34" charset="0"/>
                <a:cs typeface="Aharoni" panose="02010803020104030203" pitchFamily="2" charset="-79"/>
              </a:rPr>
              <a:t>Paso</a:t>
            </a:r>
          </a:p>
          <a:p>
            <a:pPr algn="ctr"/>
            <a:r>
              <a:rPr lang="es-MX" sz="1400" dirty="0">
                <a:solidFill>
                  <a:schemeClr val="bg1"/>
                </a:solidFill>
                <a:latin typeface="Arial Black" panose="020B0A04020102020204" pitchFamily="34" charset="0"/>
                <a:cs typeface="Aharoni" panose="02010803020104030203" pitchFamily="2" charset="-79"/>
              </a:rPr>
              <a:t>08</a:t>
            </a:r>
            <a:endParaRPr lang="es-HN" sz="1400" dirty="0">
              <a:solidFill>
                <a:schemeClr val="bg1"/>
              </a:solidFill>
              <a:latin typeface="Arial Black" panose="020B0A04020102020204" pitchFamily="34" charset="0"/>
              <a:cs typeface="Aharoni" panose="02010803020104030203" pitchFamily="2" charset="-79"/>
            </a:endParaRPr>
          </a:p>
        </p:txBody>
      </p:sp>
      <p:sp>
        <p:nvSpPr>
          <p:cNvPr id="239" name="Rectángulo: esquinas redondeadas 238">
            <a:extLst>
              <a:ext uri="{FF2B5EF4-FFF2-40B4-BE49-F238E27FC236}">
                <a16:creationId xmlns:a16="http://schemas.microsoft.com/office/drawing/2014/main" id="{7C0FDF6C-0DFD-42F7-8AD9-0B9E4719F48B}"/>
              </a:ext>
            </a:extLst>
          </p:cNvPr>
          <p:cNvSpPr/>
          <p:nvPr/>
        </p:nvSpPr>
        <p:spPr>
          <a:xfrm>
            <a:off x="7731846" y="5463752"/>
            <a:ext cx="295493" cy="2976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
        <p:nvSpPr>
          <p:cNvPr id="240" name="Rectángulo: esquinas redondeadas 239">
            <a:extLst>
              <a:ext uri="{FF2B5EF4-FFF2-40B4-BE49-F238E27FC236}">
                <a16:creationId xmlns:a16="http://schemas.microsoft.com/office/drawing/2014/main" id="{4AB57F2D-1802-4FF9-9A4E-E8641EFF5382}"/>
              </a:ext>
            </a:extLst>
          </p:cNvPr>
          <p:cNvSpPr/>
          <p:nvPr/>
        </p:nvSpPr>
        <p:spPr>
          <a:xfrm>
            <a:off x="7731846" y="5480201"/>
            <a:ext cx="295493" cy="2976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pic>
        <p:nvPicPr>
          <p:cNvPr id="241" name="Picture 46" descr="Imagen relacionada">
            <a:extLst>
              <a:ext uri="{FF2B5EF4-FFF2-40B4-BE49-F238E27FC236}">
                <a16:creationId xmlns:a16="http://schemas.microsoft.com/office/drawing/2014/main" id="{69BBB13B-F1D1-41A0-A6D6-9846FA3D289F}"/>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81854" y="5618047"/>
            <a:ext cx="290907" cy="318295"/>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50" descr="Imagen relacionada">
            <a:extLst>
              <a:ext uri="{FF2B5EF4-FFF2-40B4-BE49-F238E27FC236}">
                <a16:creationId xmlns:a16="http://schemas.microsoft.com/office/drawing/2014/main" id="{45E1833A-0AC6-4194-8B42-7275722745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7781" y="5471835"/>
            <a:ext cx="389668" cy="4263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54" descr="Resultado de imagen para icono estadistica png">
            <a:extLst>
              <a:ext uri="{FF2B5EF4-FFF2-40B4-BE49-F238E27FC236}">
                <a16:creationId xmlns:a16="http://schemas.microsoft.com/office/drawing/2014/main" id="{1D27FDEC-0AC2-4CA8-8B1E-2F9C483B0590}"/>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817793" y="5552998"/>
            <a:ext cx="248914" cy="272348"/>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56" descr="Imagen relacionada">
            <a:extLst>
              <a:ext uri="{FF2B5EF4-FFF2-40B4-BE49-F238E27FC236}">
                <a16:creationId xmlns:a16="http://schemas.microsoft.com/office/drawing/2014/main" id="{3FAB459C-5CD1-46B7-A9D5-0C3C061F4D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9047" y="4524180"/>
            <a:ext cx="322699" cy="353079"/>
          </a:xfrm>
          <a:prstGeom prst="rect">
            <a:avLst/>
          </a:prstGeom>
          <a:noFill/>
          <a:extLst>
            <a:ext uri="{909E8E84-426E-40DD-AFC4-6F175D3DCCD1}">
              <a14:hiddenFill xmlns:a14="http://schemas.microsoft.com/office/drawing/2010/main">
                <a:solidFill>
                  <a:srgbClr val="FFFFFF"/>
                </a:solidFill>
              </a14:hiddenFill>
            </a:ext>
          </a:extLst>
        </p:spPr>
      </p:pic>
      <p:sp>
        <p:nvSpPr>
          <p:cNvPr id="245" name="Forma libre: forma 244">
            <a:extLst>
              <a:ext uri="{FF2B5EF4-FFF2-40B4-BE49-F238E27FC236}">
                <a16:creationId xmlns:a16="http://schemas.microsoft.com/office/drawing/2014/main" id="{88133352-F8C6-4241-9571-B3E5D2C11915}"/>
              </a:ext>
            </a:extLst>
          </p:cNvPr>
          <p:cNvSpPr/>
          <p:nvPr/>
        </p:nvSpPr>
        <p:spPr>
          <a:xfrm rot="10800000">
            <a:off x="8201017" y="4912094"/>
            <a:ext cx="120798" cy="52735"/>
          </a:xfrm>
          <a:custGeom>
            <a:avLst/>
            <a:gdLst>
              <a:gd name="connsiteX0" fmla="*/ 152400 w 152400"/>
              <a:gd name="connsiteY0" fmla="*/ 0 h 63500"/>
              <a:gd name="connsiteX1" fmla="*/ 0 w 152400"/>
              <a:gd name="connsiteY1" fmla="*/ 60325 h 63500"/>
              <a:gd name="connsiteX2" fmla="*/ 152400 w 152400"/>
              <a:gd name="connsiteY2" fmla="*/ 63500 h 63500"/>
              <a:gd name="connsiteX3" fmla="*/ 152400 w 152400"/>
              <a:gd name="connsiteY3" fmla="*/ 0 h 63500"/>
            </a:gdLst>
            <a:ahLst/>
            <a:cxnLst>
              <a:cxn ang="0">
                <a:pos x="connsiteX0" y="connsiteY0"/>
              </a:cxn>
              <a:cxn ang="0">
                <a:pos x="connsiteX1" y="connsiteY1"/>
              </a:cxn>
              <a:cxn ang="0">
                <a:pos x="connsiteX2" y="connsiteY2"/>
              </a:cxn>
              <a:cxn ang="0">
                <a:pos x="connsiteX3" y="connsiteY3"/>
              </a:cxn>
            </a:cxnLst>
            <a:rect l="l" t="t" r="r" b="b"/>
            <a:pathLst>
              <a:path w="152400" h="63500">
                <a:moveTo>
                  <a:pt x="152400" y="0"/>
                </a:moveTo>
                <a:lnTo>
                  <a:pt x="0" y="60325"/>
                </a:lnTo>
                <a:lnTo>
                  <a:pt x="152400" y="63500"/>
                </a:lnTo>
                <a:lnTo>
                  <a:pt x="15240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sz="1000"/>
          </a:p>
        </p:txBody>
      </p:sp>
    </p:spTree>
    <p:extLst>
      <p:ext uri="{BB962C8B-B14F-4D97-AF65-F5344CB8AC3E}">
        <p14:creationId xmlns:p14="http://schemas.microsoft.com/office/powerpoint/2010/main" val="25352547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62 Conector recto">
            <a:extLst>
              <a:ext uri="{FF2B5EF4-FFF2-40B4-BE49-F238E27FC236}">
                <a16:creationId xmlns:a16="http://schemas.microsoft.com/office/drawing/2014/main" id="{F65CAC49-1F14-4913-92C8-C4C8EE1040F5}"/>
              </a:ext>
            </a:extLst>
          </p:cNvPr>
          <p:cNvCxnSpPr>
            <a:cxnSpLocks/>
            <a:stCxn id="125" idx="3"/>
            <a:endCxn id="73" idx="4"/>
          </p:cNvCxnSpPr>
          <p:nvPr/>
        </p:nvCxnSpPr>
        <p:spPr bwMode="auto">
          <a:xfrm flipV="1">
            <a:off x="8675732" y="1874032"/>
            <a:ext cx="0" cy="295579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1 Título"/>
          <p:cNvSpPr>
            <a:spLocks noGrp="1"/>
          </p:cNvSpPr>
          <p:nvPr>
            <p:ph type="title"/>
          </p:nvPr>
        </p:nvSpPr>
        <p:spPr>
          <a:xfrm>
            <a:off x="0" y="-27384"/>
            <a:ext cx="12192000" cy="1056084"/>
          </a:xfrm>
        </p:spPr>
        <p:txBody>
          <a:bodyPr>
            <a:noAutofit/>
          </a:bodyPr>
          <a:lstStyle/>
          <a:p>
            <a:r>
              <a:rPr lang="es-GT" sz="3200" dirty="0"/>
              <a:t>Cronograma de actividades</a:t>
            </a:r>
          </a:p>
        </p:txBody>
      </p:sp>
      <p:cxnSp>
        <p:nvCxnSpPr>
          <p:cNvPr id="8" name="62 Conector recto">
            <a:extLst>
              <a:ext uri="{FF2B5EF4-FFF2-40B4-BE49-F238E27FC236}">
                <a16:creationId xmlns:a16="http://schemas.microsoft.com/office/drawing/2014/main" id="{F9EF5EF0-0795-4B30-B8FF-BAC60F718651}"/>
              </a:ext>
            </a:extLst>
          </p:cNvPr>
          <p:cNvCxnSpPr>
            <a:cxnSpLocks/>
            <a:endCxn id="71" idx="4"/>
          </p:cNvCxnSpPr>
          <p:nvPr/>
        </p:nvCxnSpPr>
        <p:spPr bwMode="auto">
          <a:xfrm flipV="1">
            <a:off x="6226115" y="1875889"/>
            <a:ext cx="11973" cy="329268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 name="Conector recto de flecha 8">
            <a:extLst>
              <a:ext uri="{FF2B5EF4-FFF2-40B4-BE49-F238E27FC236}">
                <a16:creationId xmlns:a16="http://schemas.microsoft.com/office/drawing/2014/main" id="{54C28581-9571-4C8B-87FB-8297284EB17B}"/>
              </a:ext>
            </a:extLst>
          </p:cNvPr>
          <p:cNvCxnSpPr>
            <a:cxnSpLocks/>
            <a:stCxn id="36" idx="3"/>
            <a:endCxn id="125" idx="1"/>
          </p:cNvCxnSpPr>
          <p:nvPr/>
        </p:nvCxnSpPr>
        <p:spPr>
          <a:xfrm>
            <a:off x="2986417" y="4822235"/>
            <a:ext cx="1621154" cy="7587"/>
          </a:xfrm>
          <a:prstGeom prst="straightConnector1">
            <a:avLst/>
          </a:prstGeom>
          <a:noFill/>
          <a:ln w="9525" cap="flat" cmpd="sng" algn="ctr">
            <a:solidFill>
              <a:srgbClr val="83A244"/>
            </a:solidFill>
            <a:prstDash val="dash"/>
            <a:round/>
            <a:headEnd type="none" w="med" len="med"/>
            <a:tailEnd type="none" w="med" len="med"/>
          </a:ln>
          <a:effectLst/>
        </p:spPr>
      </p:cxnSp>
      <p:cxnSp>
        <p:nvCxnSpPr>
          <p:cNvPr id="10" name="Conector recto de flecha 9">
            <a:extLst>
              <a:ext uri="{FF2B5EF4-FFF2-40B4-BE49-F238E27FC236}">
                <a16:creationId xmlns:a16="http://schemas.microsoft.com/office/drawing/2014/main" id="{A724E647-7585-4A4E-BEE6-DACD518DAFB0}"/>
              </a:ext>
            </a:extLst>
          </p:cNvPr>
          <p:cNvCxnSpPr>
            <a:cxnSpLocks/>
            <a:stCxn id="34" idx="3"/>
            <a:endCxn id="101" idx="1"/>
          </p:cNvCxnSpPr>
          <p:nvPr/>
        </p:nvCxnSpPr>
        <p:spPr>
          <a:xfrm>
            <a:off x="2963761" y="3458497"/>
            <a:ext cx="882701" cy="3638"/>
          </a:xfrm>
          <a:prstGeom prst="straightConnector1">
            <a:avLst/>
          </a:prstGeom>
          <a:noFill/>
          <a:ln w="9525" cap="flat" cmpd="sng" algn="ctr">
            <a:solidFill>
              <a:srgbClr val="698236"/>
            </a:solidFill>
            <a:prstDash val="dash"/>
            <a:round/>
            <a:headEnd type="none" w="med" len="med"/>
            <a:tailEnd type="none" w="med" len="med"/>
          </a:ln>
          <a:effectLst/>
        </p:spPr>
      </p:cxnSp>
      <p:cxnSp>
        <p:nvCxnSpPr>
          <p:cNvPr id="17" name="62 Conector recto">
            <a:extLst>
              <a:ext uri="{FF2B5EF4-FFF2-40B4-BE49-F238E27FC236}">
                <a16:creationId xmlns:a16="http://schemas.microsoft.com/office/drawing/2014/main" id="{78823546-0AF2-451A-BE03-848CF7ACC246}"/>
              </a:ext>
            </a:extLst>
          </p:cNvPr>
          <p:cNvCxnSpPr>
            <a:cxnSpLocks/>
            <a:stCxn id="177" idx="3"/>
            <a:endCxn id="85" idx="4"/>
          </p:cNvCxnSpPr>
          <p:nvPr/>
        </p:nvCxnSpPr>
        <p:spPr bwMode="auto">
          <a:xfrm flipH="1" flipV="1">
            <a:off x="11066231" y="1887526"/>
            <a:ext cx="17537" cy="4462219"/>
          </a:xfrm>
          <a:prstGeom prst="line">
            <a:avLst/>
          </a:prstGeom>
          <a:ln/>
        </p:spPr>
        <p:style>
          <a:lnRef idx="1">
            <a:schemeClr val="accent3"/>
          </a:lnRef>
          <a:fillRef idx="0">
            <a:schemeClr val="accent3"/>
          </a:fillRef>
          <a:effectRef idx="0">
            <a:schemeClr val="accent3"/>
          </a:effectRef>
          <a:fontRef idx="minor">
            <a:schemeClr val="tx1"/>
          </a:fontRef>
        </p:style>
      </p:cxnSp>
      <p:sp>
        <p:nvSpPr>
          <p:cNvPr id="18" name="Line 21">
            <a:extLst>
              <a:ext uri="{FF2B5EF4-FFF2-40B4-BE49-F238E27FC236}">
                <a16:creationId xmlns:a16="http://schemas.microsoft.com/office/drawing/2014/main" id="{D17CECE0-0A39-435F-ADF6-4DCDDC2C3004}"/>
              </a:ext>
            </a:extLst>
          </p:cNvPr>
          <p:cNvSpPr>
            <a:spLocks noChangeShapeType="1"/>
          </p:cNvSpPr>
          <p:nvPr/>
        </p:nvSpPr>
        <p:spPr bwMode="auto">
          <a:xfrm flipV="1">
            <a:off x="2944906" y="1694798"/>
            <a:ext cx="8217098" cy="8715"/>
          </a:xfrm>
          <a:prstGeom prst="line">
            <a:avLst/>
          </a:prstGeom>
          <a:noFill/>
          <a:ln w="44450">
            <a:solidFill>
              <a:schemeClr val="accent3">
                <a:lumMod val="50000"/>
              </a:schemeClr>
            </a:solidFill>
            <a:round/>
            <a:headEnd/>
            <a:tailEnd/>
          </a:ln>
          <a:effectLst/>
        </p:spPr>
        <p:txBody>
          <a:bodyPr wrap="square">
            <a:spAutoFit/>
          </a:bodyPr>
          <a:lstStyle/>
          <a:p>
            <a:pPr>
              <a:defRPr/>
            </a:pPr>
            <a:endParaRPr lang="es-CL" sz="1333" dirty="0"/>
          </a:p>
        </p:txBody>
      </p:sp>
      <p:sp>
        <p:nvSpPr>
          <p:cNvPr id="20"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2737641" y="1230769"/>
            <a:ext cx="530916"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a:t>
            </a:r>
          </a:p>
        </p:txBody>
      </p:sp>
      <p:cxnSp>
        <p:nvCxnSpPr>
          <p:cNvPr id="24" name="62 Conector recto">
            <a:extLst>
              <a:ext uri="{FF2B5EF4-FFF2-40B4-BE49-F238E27FC236}">
                <a16:creationId xmlns:a16="http://schemas.microsoft.com/office/drawing/2014/main" id="{72F45F02-2A4A-418D-808C-4A658A0DC959}"/>
              </a:ext>
            </a:extLst>
          </p:cNvPr>
          <p:cNvCxnSpPr>
            <a:cxnSpLocks/>
            <a:stCxn id="123" idx="3"/>
            <a:endCxn id="67" idx="4"/>
          </p:cNvCxnSpPr>
          <p:nvPr/>
        </p:nvCxnSpPr>
        <p:spPr bwMode="auto">
          <a:xfrm flipV="1">
            <a:off x="4622178" y="1875146"/>
            <a:ext cx="4593" cy="2526044"/>
          </a:xfrm>
          <a:prstGeom prst="line">
            <a:avLst/>
          </a:prstGeom>
          <a:ln/>
        </p:spPr>
        <p:style>
          <a:lnRef idx="1">
            <a:schemeClr val="accent3"/>
          </a:lnRef>
          <a:fillRef idx="0">
            <a:schemeClr val="accent3"/>
          </a:fillRef>
          <a:effectRef idx="0">
            <a:schemeClr val="accent3"/>
          </a:effectRef>
          <a:fontRef idx="minor">
            <a:schemeClr val="tx1"/>
          </a:fontRef>
        </p:style>
      </p:cxnSp>
      <p:sp>
        <p:nvSpPr>
          <p:cNvPr id="25" name="Oval 25">
            <a:extLst>
              <a:ext uri="{FF2B5EF4-FFF2-40B4-BE49-F238E27FC236}">
                <a16:creationId xmlns:a16="http://schemas.microsoft.com/office/drawing/2014/main" id="{A72EC043-2D75-4EEE-8D99-5D2ED39FDAB1}"/>
              </a:ext>
            </a:extLst>
          </p:cNvPr>
          <p:cNvSpPr>
            <a:spLocks noChangeArrowheads="1"/>
          </p:cNvSpPr>
          <p:nvPr/>
        </p:nvSpPr>
        <p:spPr bwMode="auto">
          <a:xfrm>
            <a:off x="3753099" y="145349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2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3554498" y="122760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15</a:t>
            </a:r>
            <a:endParaRPr lang="es-ES" sz="1200" b="1" dirty="0">
              <a:solidFill>
                <a:schemeClr val="tx1">
                  <a:lumMod val="50000"/>
                  <a:lumOff val="50000"/>
                </a:schemeClr>
              </a:solidFill>
            </a:endParaRPr>
          </a:p>
        </p:txBody>
      </p:sp>
      <p:sp>
        <p:nvSpPr>
          <p:cNvPr id="31" name="Rectángulo 30">
            <a:extLst>
              <a:ext uri="{FF2B5EF4-FFF2-40B4-BE49-F238E27FC236}">
                <a16:creationId xmlns:a16="http://schemas.microsoft.com/office/drawing/2014/main" id="{70C4B797-7D8D-4CB7-B402-CC060266543C}"/>
              </a:ext>
            </a:extLst>
          </p:cNvPr>
          <p:cNvSpPr/>
          <p:nvPr/>
        </p:nvSpPr>
        <p:spPr>
          <a:xfrm>
            <a:off x="-77450" y="1885953"/>
            <a:ext cx="3010060" cy="276999"/>
          </a:xfrm>
          <a:prstGeom prst="rect">
            <a:avLst/>
          </a:prstGeom>
        </p:spPr>
        <p:txBody>
          <a:bodyPr wrap="square">
            <a:spAutoFit/>
          </a:bodyPr>
          <a:lstStyle/>
          <a:p>
            <a:pPr algn="r" defTabSz="1219170">
              <a:defRPr/>
            </a:pPr>
            <a:r>
              <a:rPr lang="es-CL" sz="1200" b="1" kern="0" dirty="0">
                <a:solidFill>
                  <a:prstClr val="black"/>
                </a:solidFill>
              </a:rPr>
              <a:t>Actividad 1.</a:t>
            </a:r>
            <a:r>
              <a:rPr lang="es-CL" sz="1200" kern="0" dirty="0">
                <a:solidFill>
                  <a:prstClr val="black"/>
                </a:solidFill>
              </a:rPr>
              <a:t> Inicio de actividades</a:t>
            </a:r>
            <a:endParaRPr lang="es-ES" sz="1200" kern="0" dirty="0">
              <a:solidFill>
                <a:prstClr val="black"/>
              </a:solidFill>
            </a:endParaRPr>
          </a:p>
        </p:txBody>
      </p:sp>
      <p:sp>
        <p:nvSpPr>
          <p:cNvPr id="32" name="Text Box 32">
            <a:extLst>
              <a:ext uri="{FF2B5EF4-FFF2-40B4-BE49-F238E27FC236}">
                <a16:creationId xmlns:a16="http://schemas.microsoft.com/office/drawing/2014/main" id="{D96AE89A-AA20-4C55-BEE0-B5135DE0D8F7}"/>
              </a:ext>
            </a:extLst>
          </p:cNvPr>
          <p:cNvSpPr txBox="1">
            <a:spLocks noChangeArrowheads="1"/>
          </p:cNvSpPr>
          <p:nvPr/>
        </p:nvSpPr>
        <p:spPr bwMode="auto">
          <a:xfrm>
            <a:off x="133828" y="1478072"/>
            <a:ext cx="2543803" cy="297454"/>
          </a:xfrm>
          <a:prstGeom prst="rect">
            <a:avLst/>
          </a:prstGeom>
          <a:solidFill>
            <a:sysClr val="window" lastClr="FFFFFF"/>
          </a:solidFill>
          <a:ln w="25400" cap="flat" cmpd="sng" algn="ctr">
            <a:noFill/>
            <a:prstDash val="solid"/>
            <a:headEnd/>
            <a:tailEnd/>
          </a:ln>
          <a:effectLst/>
        </p:spPr>
        <p:txBody>
          <a:bodyPr wrap="square">
            <a:spAutoFit/>
          </a:bodyPr>
          <a:lstStyle/>
          <a:p>
            <a:pPr algn="r" defTabSz="1219170">
              <a:defRPr/>
            </a:pPr>
            <a:r>
              <a:rPr lang="es-ES" sz="1333" b="1" u="sng" kern="0" dirty="0">
                <a:solidFill>
                  <a:prstClr val="black"/>
                </a:solidFill>
              </a:rPr>
              <a:t>Actividades / Línea Tiempo</a:t>
            </a:r>
          </a:p>
        </p:txBody>
      </p:sp>
      <p:sp>
        <p:nvSpPr>
          <p:cNvPr id="33" name="Rectángulo 32">
            <a:extLst>
              <a:ext uri="{FF2B5EF4-FFF2-40B4-BE49-F238E27FC236}">
                <a16:creationId xmlns:a16="http://schemas.microsoft.com/office/drawing/2014/main" id="{1DD803FB-2732-49AA-B61A-7C7AA6FD59A6}"/>
              </a:ext>
            </a:extLst>
          </p:cNvPr>
          <p:cNvSpPr/>
          <p:nvPr/>
        </p:nvSpPr>
        <p:spPr>
          <a:xfrm>
            <a:off x="0" y="2197797"/>
            <a:ext cx="2942296" cy="461665"/>
          </a:xfrm>
          <a:prstGeom prst="rect">
            <a:avLst/>
          </a:prstGeom>
          <a:noFill/>
        </p:spPr>
        <p:txBody>
          <a:bodyPr wrap="square">
            <a:spAutoFit/>
          </a:bodyPr>
          <a:lstStyle/>
          <a:p>
            <a:pPr marL="457200" algn="r" defTabSz="1219170">
              <a:defRPr/>
            </a:pPr>
            <a:r>
              <a:rPr lang="es-CL" sz="1200" b="1" kern="0" dirty="0">
                <a:solidFill>
                  <a:prstClr val="black"/>
                </a:solidFill>
              </a:rPr>
              <a:t>Actividad 2.1 </a:t>
            </a:r>
            <a:r>
              <a:rPr lang="es-ES" sz="1200" kern="0" dirty="0">
                <a:solidFill>
                  <a:prstClr val="black"/>
                </a:solidFill>
              </a:rPr>
              <a:t>Desarrollo de script basados en GEE</a:t>
            </a:r>
          </a:p>
        </p:txBody>
      </p:sp>
      <p:sp>
        <p:nvSpPr>
          <p:cNvPr id="34" name="Rectángulo 33">
            <a:extLst>
              <a:ext uri="{FF2B5EF4-FFF2-40B4-BE49-F238E27FC236}">
                <a16:creationId xmlns:a16="http://schemas.microsoft.com/office/drawing/2014/main" id="{24FCD792-E42F-4BDD-B613-CBBAB8137381}"/>
              </a:ext>
            </a:extLst>
          </p:cNvPr>
          <p:cNvSpPr/>
          <p:nvPr/>
        </p:nvSpPr>
        <p:spPr>
          <a:xfrm>
            <a:off x="-69632" y="3227664"/>
            <a:ext cx="3033393" cy="461665"/>
          </a:xfrm>
          <a:prstGeom prst="rect">
            <a:avLst/>
          </a:prstGeom>
        </p:spPr>
        <p:txBody>
          <a:bodyPr wrap="square">
            <a:spAutoFit/>
          </a:bodyPr>
          <a:lstStyle/>
          <a:p>
            <a:pPr algn="r" defTabSz="1219170">
              <a:defRPr/>
            </a:pPr>
            <a:r>
              <a:rPr lang="es-CL" sz="1200" b="1" kern="0" dirty="0">
                <a:solidFill>
                  <a:prstClr val="black"/>
                </a:solidFill>
              </a:rPr>
              <a:t>Actividad 2.3 </a:t>
            </a:r>
            <a:r>
              <a:rPr lang="es-CL" sz="1200" kern="0" dirty="0">
                <a:solidFill>
                  <a:prstClr val="black"/>
                </a:solidFill>
              </a:rPr>
              <a:t>Segmentación de mosaico multi bandas</a:t>
            </a:r>
          </a:p>
        </p:txBody>
      </p:sp>
      <p:sp>
        <p:nvSpPr>
          <p:cNvPr id="35" name="Rectángulo 34">
            <a:extLst>
              <a:ext uri="{FF2B5EF4-FFF2-40B4-BE49-F238E27FC236}">
                <a16:creationId xmlns:a16="http://schemas.microsoft.com/office/drawing/2014/main" id="{E187549C-2FB0-4BB5-8E9C-5704F483F337}"/>
              </a:ext>
            </a:extLst>
          </p:cNvPr>
          <p:cNvSpPr/>
          <p:nvPr/>
        </p:nvSpPr>
        <p:spPr>
          <a:xfrm>
            <a:off x="-146293" y="3813811"/>
            <a:ext cx="3049145" cy="276999"/>
          </a:xfrm>
          <a:prstGeom prst="rect">
            <a:avLst/>
          </a:prstGeom>
          <a:noFill/>
        </p:spPr>
        <p:txBody>
          <a:bodyPr wrap="square">
            <a:spAutoFit/>
          </a:bodyPr>
          <a:lstStyle/>
          <a:p>
            <a:pPr algn="r" defTabSz="1219170">
              <a:defRPr/>
            </a:pPr>
            <a:r>
              <a:rPr lang="es-CL" sz="1200" b="1" kern="0" dirty="0">
                <a:solidFill>
                  <a:prstClr val="black"/>
                </a:solidFill>
              </a:rPr>
              <a:t>Actividad 2.4. </a:t>
            </a:r>
            <a:r>
              <a:rPr lang="es-CL" sz="1200" kern="0" dirty="0">
                <a:solidFill>
                  <a:prstClr val="black"/>
                </a:solidFill>
              </a:rPr>
              <a:t>Criterios de clasificación.</a:t>
            </a:r>
          </a:p>
        </p:txBody>
      </p:sp>
      <p:sp>
        <p:nvSpPr>
          <p:cNvPr id="36" name="Rectángulo 35">
            <a:extLst>
              <a:ext uri="{FF2B5EF4-FFF2-40B4-BE49-F238E27FC236}">
                <a16:creationId xmlns:a16="http://schemas.microsoft.com/office/drawing/2014/main" id="{531E189C-5C8A-4417-BB89-B2A7BF232094}"/>
              </a:ext>
            </a:extLst>
          </p:cNvPr>
          <p:cNvSpPr/>
          <p:nvPr/>
        </p:nvSpPr>
        <p:spPr>
          <a:xfrm>
            <a:off x="-23643" y="4591402"/>
            <a:ext cx="3010060" cy="461665"/>
          </a:xfrm>
          <a:prstGeom prst="rect">
            <a:avLst/>
          </a:prstGeom>
          <a:noFill/>
        </p:spPr>
        <p:txBody>
          <a:bodyPr wrap="square">
            <a:spAutoFit/>
          </a:bodyPr>
          <a:lstStyle/>
          <a:p>
            <a:pPr algn="r" defTabSz="1219170">
              <a:defRPr/>
            </a:pPr>
            <a:r>
              <a:rPr lang="es-CL" sz="1200" b="1" kern="0" dirty="0">
                <a:solidFill>
                  <a:prstClr val="black"/>
                </a:solidFill>
              </a:rPr>
              <a:t>Actividad 3.1. </a:t>
            </a:r>
            <a:r>
              <a:rPr lang="es-CL" sz="1200" kern="0" dirty="0">
                <a:solidFill>
                  <a:prstClr val="black"/>
                </a:solidFill>
              </a:rPr>
              <a:t>Tele interpretación y edición manual</a:t>
            </a:r>
          </a:p>
        </p:txBody>
      </p:sp>
      <p:cxnSp>
        <p:nvCxnSpPr>
          <p:cNvPr id="37" name="Conector recto de flecha 36">
            <a:extLst>
              <a:ext uri="{FF2B5EF4-FFF2-40B4-BE49-F238E27FC236}">
                <a16:creationId xmlns:a16="http://schemas.microsoft.com/office/drawing/2014/main" id="{84F4926D-8380-4B6C-AA95-1BC843878787}"/>
              </a:ext>
            </a:extLst>
          </p:cNvPr>
          <p:cNvCxnSpPr>
            <a:cxnSpLocks/>
            <a:stCxn id="33" idx="3"/>
            <a:endCxn id="50" idx="1"/>
          </p:cNvCxnSpPr>
          <p:nvPr/>
        </p:nvCxnSpPr>
        <p:spPr>
          <a:xfrm>
            <a:off x="2942296" y="2428630"/>
            <a:ext cx="68287" cy="3153"/>
          </a:xfrm>
          <a:prstGeom prst="straightConnector1">
            <a:avLst/>
          </a:prstGeom>
          <a:noFill/>
          <a:ln w="9525" cap="flat" cmpd="sng" algn="ctr">
            <a:solidFill>
              <a:srgbClr val="586D2D"/>
            </a:solidFill>
            <a:prstDash val="dash"/>
            <a:round/>
            <a:headEnd type="none" w="med" len="med"/>
            <a:tailEnd type="none" w="med" len="med"/>
          </a:ln>
          <a:effectLst/>
        </p:spPr>
      </p:cxnSp>
      <p:sp>
        <p:nvSpPr>
          <p:cNvPr id="38" name="Oval 25">
            <a:extLst>
              <a:ext uri="{FF2B5EF4-FFF2-40B4-BE49-F238E27FC236}">
                <a16:creationId xmlns:a16="http://schemas.microsoft.com/office/drawing/2014/main" id="{67E29038-A839-4F3B-A8BE-6C9749488479}"/>
              </a:ext>
            </a:extLst>
          </p:cNvPr>
          <p:cNvSpPr>
            <a:spLocks noChangeArrowheads="1"/>
          </p:cNvSpPr>
          <p:nvPr/>
        </p:nvSpPr>
        <p:spPr bwMode="auto">
          <a:xfrm>
            <a:off x="2922747" y="14553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cxnSp>
        <p:nvCxnSpPr>
          <p:cNvPr id="42" name="Conector recto de flecha 41">
            <a:extLst>
              <a:ext uri="{FF2B5EF4-FFF2-40B4-BE49-F238E27FC236}">
                <a16:creationId xmlns:a16="http://schemas.microsoft.com/office/drawing/2014/main" id="{90A0522D-82B0-4C49-929D-AD1D3D8EA25F}"/>
              </a:ext>
            </a:extLst>
          </p:cNvPr>
          <p:cNvCxnSpPr>
            <a:cxnSpLocks/>
            <a:stCxn id="44" idx="3"/>
            <a:endCxn id="154" idx="1"/>
          </p:cNvCxnSpPr>
          <p:nvPr/>
        </p:nvCxnSpPr>
        <p:spPr>
          <a:xfrm>
            <a:off x="2998976" y="5169501"/>
            <a:ext cx="3239112" cy="2789"/>
          </a:xfrm>
          <a:prstGeom prst="straightConnector1">
            <a:avLst/>
          </a:prstGeom>
          <a:noFill/>
          <a:ln w="9525" cap="flat" cmpd="sng" algn="ctr">
            <a:solidFill>
              <a:srgbClr val="83A244"/>
            </a:solidFill>
            <a:prstDash val="dash"/>
            <a:round/>
            <a:headEnd type="none" w="med" len="med"/>
            <a:tailEnd type="none" w="med" len="med"/>
          </a:ln>
          <a:effectLst/>
        </p:spPr>
      </p:cxnSp>
      <p:sp>
        <p:nvSpPr>
          <p:cNvPr id="44" name="Rectángulo 43">
            <a:extLst>
              <a:ext uri="{FF2B5EF4-FFF2-40B4-BE49-F238E27FC236}">
                <a16:creationId xmlns:a16="http://schemas.microsoft.com/office/drawing/2014/main" id="{430FA9CF-F4BB-400A-922A-0AB1B878E159}"/>
              </a:ext>
            </a:extLst>
          </p:cNvPr>
          <p:cNvSpPr/>
          <p:nvPr/>
        </p:nvSpPr>
        <p:spPr>
          <a:xfrm>
            <a:off x="-11084" y="5031001"/>
            <a:ext cx="3010060" cy="276999"/>
          </a:xfrm>
          <a:prstGeom prst="rect">
            <a:avLst/>
          </a:prstGeom>
        </p:spPr>
        <p:txBody>
          <a:bodyPr wrap="square">
            <a:spAutoFit/>
          </a:bodyPr>
          <a:lstStyle/>
          <a:p>
            <a:pPr algn="r" defTabSz="1219170">
              <a:defRPr/>
            </a:pPr>
            <a:r>
              <a:rPr lang="es-CL" sz="1200" b="1" kern="0" dirty="0">
                <a:solidFill>
                  <a:prstClr val="black"/>
                </a:solidFill>
              </a:rPr>
              <a:t>Actividad 3.2. </a:t>
            </a:r>
            <a:r>
              <a:rPr lang="es-CL" sz="1200" dirty="0"/>
              <a:t>Filtros</a:t>
            </a:r>
            <a:r>
              <a:rPr lang="es-CL" sz="1200" kern="0" dirty="0">
                <a:solidFill>
                  <a:prstClr val="black"/>
                </a:solidFill>
              </a:rPr>
              <a:t> y edición topológica</a:t>
            </a:r>
            <a:endParaRPr lang="es-CL" sz="1200" dirty="0"/>
          </a:p>
        </p:txBody>
      </p:sp>
      <p:sp>
        <p:nvSpPr>
          <p:cNvPr id="45" name="Rectángulo 44">
            <a:extLst>
              <a:ext uri="{FF2B5EF4-FFF2-40B4-BE49-F238E27FC236}">
                <a16:creationId xmlns:a16="http://schemas.microsoft.com/office/drawing/2014/main" id="{FC0DC59F-2133-437E-9577-453E90C07F63}"/>
              </a:ext>
            </a:extLst>
          </p:cNvPr>
          <p:cNvSpPr/>
          <p:nvPr/>
        </p:nvSpPr>
        <p:spPr>
          <a:xfrm>
            <a:off x="245312" y="2730962"/>
            <a:ext cx="2755711" cy="461665"/>
          </a:xfrm>
          <a:prstGeom prst="rect">
            <a:avLst/>
          </a:prstGeom>
          <a:noFill/>
        </p:spPr>
        <p:txBody>
          <a:bodyPr wrap="square">
            <a:spAutoFit/>
          </a:bodyPr>
          <a:lstStyle/>
          <a:p>
            <a:pPr algn="r" defTabSz="1219170">
              <a:defRPr/>
            </a:pPr>
            <a:r>
              <a:rPr lang="es-CL" sz="1200" b="1" kern="0" dirty="0">
                <a:solidFill>
                  <a:prstClr val="black"/>
                </a:solidFill>
              </a:rPr>
              <a:t>Actividad 2,2 </a:t>
            </a:r>
            <a:r>
              <a:rPr lang="es-ES" sz="1200" kern="0" dirty="0">
                <a:solidFill>
                  <a:prstClr val="black"/>
                </a:solidFill>
              </a:rPr>
              <a:t>Construcción de mosaico libre de nube</a:t>
            </a:r>
          </a:p>
        </p:txBody>
      </p:sp>
      <p:cxnSp>
        <p:nvCxnSpPr>
          <p:cNvPr id="46" name="Conector recto de flecha 45">
            <a:extLst>
              <a:ext uri="{FF2B5EF4-FFF2-40B4-BE49-F238E27FC236}">
                <a16:creationId xmlns:a16="http://schemas.microsoft.com/office/drawing/2014/main" id="{4570904D-14FD-4FF0-A4A8-7B1246DC8773}"/>
              </a:ext>
            </a:extLst>
          </p:cNvPr>
          <p:cNvCxnSpPr>
            <a:cxnSpLocks/>
            <a:stCxn id="45" idx="3"/>
            <a:endCxn id="89" idx="1"/>
          </p:cNvCxnSpPr>
          <p:nvPr/>
        </p:nvCxnSpPr>
        <p:spPr>
          <a:xfrm>
            <a:off x="3001023" y="2961795"/>
            <a:ext cx="844047" cy="5675"/>
          </a:xfrm>
          <a:prstGeom prst="straightConnector1">
            <a:avLst/>
          </a:prstGeom>
          <a:noFill/>
          <a:ln w="9525" cap="flat" cmpd="sng" algn="ctr">
            <a:solidFill>
              <a:srgbClr val="586D2D"/>
            </a:solidFill>
            <a:prstDash val="dash"/>
            <a:round/>
            <a:headEnd type="none" w="med" len="med"/>
            <a:tailEnd type="none" w="med" len="med"/>
          </a:ln>
          <a:effectLst/>
        </p:spPr>
      </p:cxnSp>
      <p:sp>
        <p:nvSpPr>
          <p:cNvPr id="50"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010583" y="2343564"/>
            <a:ext cx="1611595" cy="176437"/>
          </a:xfrm>
          <a:prstGeom prst="rect">
            <a:avLst/>
          </a:prstGeom>
          <a:solidFill>
            <a:schemeClr val="accent1">
              <a:lumMod val="20000"/>
              <a:lumOff val="8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53" name="62 Conector recto">
            <a:extLst>
              <a:ext uri="{FF2B5EF4-FFF2-40B4-BE49-F238E27FC236}">
                <a16:creationId xmlns:a16="http://schemas.microsoft.com/office/drawing/2014/main" id="{0547416F-FFB5-4419-95E8-9AF12AF55B80}"/>
              </a:ext>
            </a:extLst>
          </p:cNvPr>
          <p:cNvCxnSpPr>
            <a:cxnSpLocks/>
            <a:stCxn id="177" idx="1"/>
            <a:endCxn id="81" idx="4"/>
          </p:cNvCxnSpPr>
          <p:nvPr/>
        </p:nvCxnSpPr>
        <p:spPr bwMode="auto">
          <a:xfrm flipH="1" flipV="1">
            <a:off x="9495079" y="1875889"/>
            <a:ext cx="17538" cy="447385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7" name="Conector recto de flecha 96">
            <a:extLst>
              <a:ext uri="{FF2B5EF4-FFF2-40B4-BE49-F238E27FC236}">
                <a16:creationId xmlns:a16="http://schemas.microsoft.com/office/drawing/2014/main" id="{28B428DD-247B-4A6D-9BD6-873D2F09512F}"/>
              </a:ext>
            </a:extLst>
          </p:cNvPr>
          <p:cNvCxnSpPr>
            <a:cxnSpLocks/>
            <a:stCxn id="157" idx="3"/>
            <a:endCxn id="158" idx="1"/>
          </p:cNvCxnSpPr>
          <p:nvPr/>
        </p:nvCxnSpPr>
        <p:spPr>
          <a:xfrm>
            <a:off x="2972766" y="5606408"/>
            <a:ext cx="2459026" cy="3294"/>
          </a:xfrm>
          <a:prstGeom prst="straightConnector1">
            <a:avLst/>
          </a:prstGeom>
          <a:noFill/>
          <a:ln w="9525" cap="flat" cmpd="sng" algn="ctr">
            <a:solidFill>
              <a:srgbClr val="83A244"/>
            </a:solidFill>
            <a:prstDash val="dash"/>
            <a:round/>
            <a:headEnd type="none" w="med" len="med"/>
            <a:tailEnd type="none" w="med" len="med"/>
          </a:ln>
          <a:effectLst/>
        </p:spPr>
      </p:cxnSp>
      <p:sp>
        <p:nvSpPr>
          <p:cNvPr id="98" name="Rectángulo 97">
            <a:extLst>
              <a:ext uri="{FF2B5EF4-FFF2-40B4-BE49-F238E27FC236}">
                <a16:creationId xmlns:a16="http://schemas.microsoft.com/office/drawing/2014/main" id="{901BACA0-D4F3-4679-9BB9-25587707176C}"/>
              </a:ext>
            </a:extLst>
          </p:cNvPr>
          <p:cNvSpPr/>
          <p:nvPr/>
        </p:nvSpPr>
        <p:spPr>
          <a:xfrm>
            <a:off x="-78353" y="5843551"/>
            <a:ext cx="3010060" cy="276999"/>
          </a:xfrm>
          <a:prstGeom prst="rect">
            <a:avLst/>
          </a:prstGeom>
        </p:spPr>
        <p:txBody>
          <a:bodyPr wrap="square">
            <a:spAutoFit/>
          </a:bodyPr>
          <a:lstStyle/>
          <a:p>
            <a:pPr algn="r" defTabSz="1219170">
              <a:defRPr/>
            </a:pPr>
            <a:r>
              <a:rPr lang="es-CL" sz="1200" b="1" kern="0" dirty="0">
                <a:solidFill>
                  <a:prstClr val="black"/>
                </a:solidFill>
              </a:rPr>
              <a:t>Actividad 3.4. </a:t>
            </a:r>
            <a:r>
              <a:rPr lang="es-CL" sz="1200" kern="0" dirty="0">
                <a:solidFill>
                  <a:prstClr val="black"/>
                </a:solidFill>
              </a:rPr>
              <a:t>Análisis de precisión</a:t>
            </a:r>
          </a:p>
        </p:txBody>
      </p:sp>
      <p:sp>
        <p:nvSpPr>
          <p:cNvPr id="63" name="Rectángulo 62">
            <a:extLst>
              <a:ext uri="{FF2B5EF4-FFF2-40B4-BE49-F238E27FC236}">
                <a16:creationId xmlns:a16="http://schemas.microsoft.com/office/drawing/2014/main" id="{E187549C-2FB0-4BB5-8E9C-5704F483F337}"/>
              </a:ext>
            </a:extLst>
          </p:cNvPr>
          <p:cNvSpPr/>
          <p:nvPr/>
        </p:nvSpPr>
        <p:spPr>
          <a:xfrm>
            <a:off x="-30626" y="4125940"/>
            <a:ext cx="3049145" cy="461665"/>
          </a:xfrm>
          <a:prstGeom prst="rect">
            <a:avLst/>
          </a:prstGeom>
          <a:noFill/>
        </p:spPr>
        <p:txBody>
          <a:bodyPr wrap="square">
            <a:spAutoFit/>
          </a:bodyPr>
          <a:lstStyle/>
          <a:p>
            <a:pPr algn="r" defTabSz="1219170">
              <a:defRPr/>
            </a:pPr>
            <a:r>
              <a:rPr lang="es-CL" sz="1200" b="1" kern="0" dirty="0">
                <a:solidFill>
                  <a:prstClr val="black"/>
                </a:solidFill>
              </a:rPr>
              <a:t>Actividad 2.5. </a:t>
            </a:r>
            <a:r>
              <a:rPr lang="es-ES" sz="1200" kern="0" dirty="0">
                <a:solidFill>
                  <a:prstClr val="black"/>
                </a:solidFill>
              </a:rPr>
              <a:t>Diseño de estrategia de monitoreo y control de calidad</a:t>
            </a:r>
            <a:endParaRPr lang="es-CL" sz="1200" kern="0" dirty="0">
              <a:solidFill>
                <a:prstClr val="black"/>
              </a:solidFill>
            </a:endParaRPr>
          </a:p>
        </p:txBody>
      </p:sp>
      <p:sp>
        <p:nvSpPr>
          <p:cNvPr id="64"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4306619" y="1232289"/>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30</a:t>
            </a:r>
          </a:p>
        </p:txBody>
      </p:sp>
      <p:sp>
        <p:nvSpPr>
          <p:cNvPr id="65" name="Oval 25">
            <a:extLst>
              <a:ext uri="{FF2B5EF4-FFF2-40B4-BE49-F238E27FC236}">
                <a16:creationId xmlns:a16="http://schemas.microsoft.com/office/drawing/2014/main" id="{A72EC043-2D75-4EEE-8D99-5D2ED39FDAB1}"/>
              </a:ext>
            </a:extLst>
          </p:cNvPr>
          <p:cNvSpPr>
            <a:spLocks noChangeArrowheads="1"/>
          </p:cNvSpPr>
          <p:nvPr/>
        </p:nvSpPr>
        <p:spPr bwMode="auto">
          <a:xfrm>
            <a:off x="5361350" y="14550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5162749" y="1229127"/>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45</a:t>
            </a:r>
            <a:endParaRPr lang="es-ES" sz="1200" b="1" dirty="0">
              <a:solidFill>
                <a:schemeClr val="tx1">
                  <a:lumMod val="50000"/>
                  <a:lumOff val="50000"/>
                </a:schemeClr>
              </a:solidFill>
            </a:endParaRPr>
          </a:p>
        </p:txBody>
      </p:sp>
      <p:sp>
        <p:nvSpPr>
          <p:cNvPr id="67" name="Oval 25">
            <a:extLst>
              <a:ext uri="{FF2B5EF4-FFF2-40B4-BE49-F238E27FC236}">
                <a16:creationId xmlns:a16="http://schemas.microsoft.com/office/drawing/2014/main" id="{67E29038-A839-4F3B-A8BE-6C9749488479}"/>
              </a:ext>
            </a:extLst>
          </p:cNvPr>
          <p:cNvSpPr>
            <a:spLocks noChangeArrowheads="1"/>
          </p:cNvSpPr>
          <p:nvPr/>
        </p:nvSpPr>
        <p:spPr bwMode="auto">
          <a:xfrm>
            <a:off x="4530998" y="145687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6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5917936"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60</a:t>
            </a:r>
          </a:p>
        </p:txBody>
      </p:sp>
      <p:sp>
        <p:nvSpPr>
          <p:cNvPr id="69" name="Oval 25">
            <a:extLst>
              <a:ext uri="{FF2B5EF4-FFF2-40B4-BE49-F238E27FC236}">
                <a16:creationId xmlns:a16="http://schemas.microsoft.com/office/drawing/2014/main" id="{A72EC043-2D75-4EEE-8D99-5D2ED39FDAB1}"/>
              </a:ext>
            </a:extLst>
          </p:cNvPr>
          <p:cNvSpPr>
            <a:spLocks noChangeArrowheads="1"/>
          </p:cNvSpPr>
          <p:nvPr/>
        </p:nvSpPr>
        <p:spPr bwMode="auto">
          <a:xfrm>
            <a:off x="6972667"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6774066" y="1229870"/>
            <a:ext cx="609462"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75</a:t>
            </a:r>
            <a:endParaRPr lang="es-ES" sz="1200" b="1" dirty="0">
              <a:solidFill>
                <a:schemeClr val="tx1">
                  <a:lumMod val="50000"/>
                  <a:lumOff val="50000"/>
                </a:schemeClr>
              </a:solidFill>
            </a:endParaRPr>
          </a:p>
        </p:txBody>
      </p:sp>
      <p:sp>
        <p:nvSpPr>
          <p:cNvPr id="71" name="Oval 25">
            <a:extLst>
              <a:ext uri="{FF2B5EF4-FFF2-40B4-BE49-F238E27FC236}">
                <a16:creationId xmlns:a16="http://schemas.microsoft.com/office/drawing/2014/main" id="{67E29038-A839-4F3B-A8BE-6C9749488479}"/>
              </a:ext>
            </a:extLst>
          </p:cNvPr>
          <p:cNvSpPr>
            <a:spLocks noChangeArrowheads="1"/>
          </p:cNvSpPr>
          <p:nvPr/>
        </p:nvSpPr>
        <p:spPr bwMode="auto">
          <a:xfrm>
            <a:off x="6142315"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7525228" y="1233032"/>
            <a:ext cx="609462"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90</a:t>
            </a:r>
          </a:p>
        </p:txBody>
      </p:sp>
      <p:sp>
        <p:nvSpPr>
          <p:cNvPr id="73" name="Oval 25">
            <a:extLst>
              <a:ext uri="{FF2B5EF4-FFF2-40B4-BE49-F238E27FC236}">
                <a16:creationId xmlns:a16="http://schemas.microsoft.com/office/drawing/2014/main" id="{A72EC043-2D75-4EEE-8D99-5D2ED39FDAB1}"/>
              </a:ext>
            </a:extLst>
          </p:cNvPr>
          <p:cNvSpPr>
            <a:spLocks noChangeArrowheads="1"/>
          </p:cNvSpPr>
          <p:nvPr/>
        </p:nvSpPr>
        <p:spPr bwMode="auto">
          <a:xfrm>
            <a:off x="8579959"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6"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8342084"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105</a:t>
            </a:r>
            <a:endParaRPr lang="es-ES" sz="1200" b="1" dirty="0">
              <a:solidFill>
                <a:schemeClr val="tx1">
                  <a:lumMod val="50000"/>
                  <a:lumOff val="50000"/>
                </a:schemeClr>
              </a:solidFill>
            </a:endParaRPr>
          </a:p>
        </p:txBody>
      </p:sp>
      <p:sp>
        <p:nvSpPr>
          <p:cNvPr id="77" name="Oval 25">
            <a:extLst>
              <a:ext uri="{FF2B5EF4-FFF2-40B4-BE49-F238E27FC236}">
                <a16:creationId xmlns:a16="http://schemas.microsoft.com/office/drawing/2014/main" id="{67E29038-A839-4F3B-A8BE-6C9749488479}"/>
              </a:ext>
            </a:extLst>
          </p:cNvPr>
          <p:cNvSpPr>
            <a:spLocks noChangeArrowheads="1"/>
          </p:cNvSpPr>
          <p:nvPr/>
        </p:nvSpPr>
        <p:spPr bwMode="auto">
          <a:xfrm>
            <a:off x="7749607"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78"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9135653" y="1233032"/>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120</a:t>
            </a:r>
          </a:p>
        </p:txBody>
      </p:sp>
      <p:sp>
        <p:nvSpPr>
          <p:cNvPr id="79" name="Oval 25">
            <a:extLst>
              <a:ext uri="{FF2B5EF4-FFF2-40B4-BE49-F238E27FC236}">
                <a16:creationId xmlns:a16="http://schemas.microsoft.com/office/drawing/2014/main" id="{A72EC043-2D75-4EEE-8D99-5D2ED39FDAB1}"/>
              </a:ext>
            </a:extLst>
          </p:cNvPr>
          <p:cNvSpPr>
            <a:spLocks noChangeArrowheads="1"/>
          </p:cNvSpPr>
          <p:nvPr/>
        </p:nvSpPr>
        <p:spPr bwMode="auto">
          <a:xfrm>
            <a:off x="10229658" y="1455756"/>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0" name="Text Box 32">
            <a:extLst>
              <a:ext uri="{FF2B5EF4-FFF2-40B4-BE49-F238E27FC236}">
                <a16:creationId xmlns:a16="http://schemas.microsoft.com/office/drawing/2014/main" id="{796A0AA3-E57F-420A-91E1-41533205F94B}"/>
              </a:ext>
            </a:extLst>
          </p:cNvPr>
          <p:cNvSpPr txBox="1">
            <a:spLocks noChangeArrowheads="1"/>
          </p:cNvSpPr>
          <p:nvPr/>
        </p:nvSpPr>
        <p:spPr bwMode="auto">
          <a:xfrm>
            <a:off x="9991783" y="1229870"/>
            <a:ext cx="688010" cy="276999"/>
          </a:xfrm>
          <a:prstGeom prst="rect">
            <a:avLst/>
          </a:prstGeom>
          <a:noFill/>
          <a:ln w="9525">
            <a:noFill/>
            <a:miter lim="800000"/>
            <a:headEnd/>
            <a:tailEnd/>
          </a:ln>
        </p:spPr>
        <p:txBody>
          <a:bodyPr wrap="none">
            <a:spAutoFit/>
          </a:bodyPr>
          <a:lstStyle/>
          <a:p>
            <a:pPr algn="ctr">
              <a:defRPr/>
            </a:pPr>
            <a:r>
              <a:rPr lang="es-CL" sz="1200" b="1" dirty="0">
                <a:solidFill>
                  <a:schemeClr val="tx1">
                    <a:lumMod val="50000"/>
                    <a:lumOff val="50000"/>
                  </a:schemeClr>
                </a:solidFill>
              </a:rPr>
              <a:t>DÍA 135</a:t>
            </a:r>
            <a:endParaRPr lang="es-ES" sz="1200" b="1" dirty="0">
              <a:solidFill>
                <a:schemeClr val="tx1">
                  <a:lumMod val="50000"/>
                  <a:lumOff val="50000"/>
                </a:schemeClr>
              </a:solidFill>
            </a:endParaRPr>
          </a:p>
        </p:txBody>
      </p:sp>
      <p:sp>
        <p:nvSpPr>
          <p:cNvPr id="81" name="Oval 25">
            <a:extLst>
              <a:ext uri="{FF2B5EF4-FFF2-40B4-BE49-F238E27FC236}">
                <a16:creationId xmlns:a16="http://schemas.microsoft.com/office/drawing/2014/main" id="{67E29038-A839-4F3B-A8BE-6C9749488479}"/>
              </a:ext>
            </a:extLst>
          </p:cNvPr>
          <p:cNvSpPr>
            <a:spLocks noChangeArrowheads="1"/>
          </p:cNvSpPr>
          <p:nvPr/>
        </p:nvSpPr>
        <p:spPr bwMode="auto">
          <a:xfrm>
            <a:off x="9399306" y="1457613"/>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2" name="Text Box 32">
            <a:extLst>
              <a:ext uri="{FF2B5EF4-FFF2-40B4-BE49-F238E27FC236}">
                <a16:creationId xmlns:a16="http://schemas.microsoft.com/office/drawing/2014/main" id="{E3DB22D7-222F-469D-9116-B23AB5844F66}"/>
              </a:ext>
            </a:extLst>
          </p:cNvPr>
          <p:cNvSpPr txBox="1">
            <a:spLocks noChangeArrowheads="1"/>
          </p:cNvSpPr>
          <p:nvPr/>
        </p:nvSpPr>
        <p:spPr bwMode="auto">
          <a:xfrm>
            <a:off x="10701264" y="1230959"/>
            <a:ext cx="688010" cy="276999"/>
          </a:xfrm>
          <a:prstGeom prst="rect">
            <a:avLst/>
          </a:prstGeom>
          <a:noFill/>
          <a:ln w="9525">
            <a:noFill/>
            <a:miter lim="800000"/>
            <a:headEnd/>
            <a:tailEnd/>
          </a:ln>
        </p:spPr>
        <p:txBody>
          <a:bodyPr wrap="none">
            <a:spAutoFit/>
          </a:bodyPr>
          <a:lstStyle/>
          <a:p>
            <a:pPr algn="ctr">
              <a:defRPr/>
            </a:pPr>
            <a:r>
              <a:rPr lang="es-ES" sz="1200" b="1" dirty="0">
                <a:solidFill>
                  <a:schemeClr val="tx1">
                    <a:lumMod val="50000"/>
                    <a:lumOff val="50000"/>
                  </a:schemeClr>
                </a:solidFill>
              </a:rPr>
              <a:t>DIA 150</a:t>
            </a:r>
          </a:p>
        </p:txBody>
      </p:sp>
      <p:sp>
        <p:nvSpPr>
          <p:cNvPr id="85" name="Oval 25">
            <a:extLst>
              <a:ext uri="{FF2B5EF4-FFF2-40B4-BE49-F238E27FC236}">
                <a16:creationId xmlns:a16="http://schemas.microsoft.com/office/drawing/2014/main" id="{67E29038-A839-4F3B-A8BE-6C9749488479}"/>
              </a:ext>
            </a:extLst>
          </p:cNvPr>
          <p:cNvSpPr>
            <a:spLocks noChangeArrowheads="1"/>
          </p:cNvSpPr>
          <p:nvPr/>
        </p:nvSpPr>
        <p:spPr bwMode="auto">
          <a:xfrm>
            <a:off x="10970458" y="1469250"/>
            <a:ext cx="191545" cy="418276"/>
          </a:xfrm>
          <a:prstGeom prst="ellipse">
            <a:avLst/>
          </a:prstGeom>
          <a:solidFill>
            <a:srgbClr val="9BBB59">
              <a:lumMod val="75000"/>
            </a:srgbClr>
          </a:solidFill>
          <a:ln w="38100">
            <a:solidFill>
              <a:srgbClr val="9BBB59">
                <a:lumMod val="50000"/>
              </a:srgbClr>
            </a:solidFill>
            <a:round/>
            <a:headEnd/>
            <a:tailEnd/>
          </a:ln>
          <a:effectLst/>
        </p:spPr>
        <p:txBody>
          <a:bodyPr anchor="ctr">
            <a:spAutoFit/>
          </a:bodyPr>
          <a:lstStyle/>
          <a:p>
            <a:pPr defTabSz="1219170">
              <a:defRPr/>
            </a:pPr>
            <a:endParaRPr lang="es-CL" sz="1333" kern="0">
              <a:solidFill>
                <a:prstClr val="black"/>
              </a:solidFill>
            </a:endParaRPr>
          </a:p>
        </p:txBody>
      </p:sp>
      <p:sp>
        <p:nvSpPr>
          <p:cNvPr id="89"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5070" y="2879270"/>
            <a:ext cx="777108" cy="176400"/>
          </a:xfrm>
          <a:prstGeom prst="rect">
            <a:avLst/>
          </a:prstGeom>
          <a:solidFill>
            <a:schemeClr val="accent1">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01"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3846462" y="3373935"/>
            <a:ext cx="1619827" cy="176400"/>
          </a:xfrm>
          <a:prstGeom prst="rect">
            <a:avLst/>
          </a:prstGeom>
          <a:solidFill>
            <a:schemeClr val="accent1">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03" name="62 Conector recto">
            <a:extLst>
              <a:ext uri="{FF2B5EF4-FFF2-40B4-BE49-F238E27FC236}">
                <a16:creationId xmlns:a16="http://schemas.microsoft.com/office/drawing/2014/main" id="{72F45F02-2A4A-418D-808C-4A658A0DC959}"/>
              </a:ext>
            </a:extLst>
          </p:cNvPr>
          <p:cNvCxnSpPr>
            <a:cxnSpLocks/>
            <a:stCxn id="158" idx="1"/>
            <a:endCxn id="65" idx="4"/>
          </p:cNvCxnSpPr>
          <p:nvPr/>
        </p:nvCxnSpPr>
        <p:spPr bwMode="auto">
          <a:xfrm flipV="1">
            <a:off x="5431792" y="1873289"/>
            <a:ext cx="25331" cy="373641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09" name="Conector recto de flecha 108">
            <a:extLst>
              <a:ext uri="{FF2B5EF4-FFF2-40B4-BE49-F238E27FC236}">
                <a16:creationId xmlns:a16="http://schemas.microsoft.com/office/drawing/2014/main" id="{A724E647-7585-4A4E-BEE6-DACD518DAFB0}"/>
              </a:ext>
            </a:extLst>
          </p:cNvPr>
          <p:cNvCxnSpPr>
            <a:cxnSpLocks/>
            <a:stCxn id="35" idx="3"/>
            <a:endCxn id="112" idx="1"/>
          </p:cNvCxnSpPr>
          <p:nvPr/>
        </p:nvCxnSpPr>
        <p:spPr>
          <a:xfrm flipV="1">
            <a:off x="2902852" y="3951618"/>
            <a:ext cx="69914" cy="693"/>
          </a:xfrm>
          <a:prstGeom prst="straightConnector1">
            <a:avLst/>
          </a:prstGeom>
          <a:noFill/>
          <a:ln w="9525" cap="flat" cmpd="sng" algn="ctr">
            <a:solidFill>
              <a:srgbClr val="698236"/>
            </a:solidFill>
            <a:prstDash val="dash"/>
            <a:round/>
            <a:headEnd type="none" w="med" len="med"/>
            <a:tailEnd type="none" w="med" len="med"/>
          </a:ln>
          <a:effectLst/>
        </p:spPr>
      </p:cxnSp>
      <p:sp>
        <p:nvSpPr>
          <p:cNvPr id="112"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72766" y="3863418"/>
            <a:ext cx="872303" cy="176400"/>
          </a:xfrm>
          <a:prstGeom prst="rect">
            <a:avLst/>
          </a:prstGeom>
          <a:solidFill>
            <a:schemeClr val="accent1">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15" name="62 Conector recto">
            <a:extLst>
              <a:ext uri="{FF2B5EF4-FFF2-40B4-BE49-F238E27FC236}">
                <a16:creationId xmlns:a16="http://schemas.microsoft.com/office/drawing/2014/main" id="{72F45F02-2A4A-418D-808C-4A658A0DC959}"/>
              </a:ext>
            </a:extLst>
          </p:cNvPr>
          <p:cNvCxnSpPr>
            <a:cxnSpLocks/>
            <a:stCxn id="112" idx="3"/>
            <a:endCxn id="25" idx="4"/>
          </p:cNvCxnSpPr>
          <p:nvPr/>
        </p:nvCxnSpPr>
        <p:spPr bwMode="auto">
          <a:xfrm flipV="1">
            <a:off x="3845069" y="1871769"/>
            <a:ext cx="3803" cy="2079849"/>
          </a:xfrm>
          <a:prstGeom prst="line">
            <a:avLst/>
          </a:prstGeom>
          <a:ln/>
        </p:spPr>
        <p:style>
          <a:lnRef idx="1">
            <a:schemeClr val="accent3"/>
          </a:lnRef>
          <a:fillRef idx="0">
            <a:schemeClr val="accent3"/>
          </a:fillRef>
          <a:effectRef idx="0">
            <a:schemeClr val="accent3"/>
          </a:effectRef>
          <a:fontRef idx="minor">
            <a:schemeClr val="tx1"/>
          </a:fontRef>
        </p:style>
      </p:cxnSp>
      <p:sp>
        <p:nvSpPr>
          <p:cNvPr id="123"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2966936" y="4313869"/>
            <a:ext cx="1655242" cy="174642"/>
          </a:xfrm>
          <a:prstGeom prst="rect">
            <a:avLst/>
          </a:prstGeom>
          <a:solidFill>
            <a:schemeClr val="accent1">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2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4607571" y="4741622"/>
            <a:ext cx="4068161" cy="176400"/>
          </a:xfrm>
          <a:prstGeom prst="rect">
            <a:avLst/>
          </a:prstGeom>
          <a:solidFill>
            <a:schemeClr val="accent6">
              <a:lumMod val="40000"/>
              <a:lumOff val="6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4"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6238088" y="5084090"/>
            <a:ext cx="3256991" cy="176400"/>
          </a:xfrm>
          <a:prstGeom prst="rect">
            <a:avLst/>
          </a:prstGeom>
          <a:solidFill>
            <a:schemeClr val="accent6">
              <a:lumMod val="60000"/>
              <a:lumOff val="4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57" name="Rectángulo 156">
            <a:extLst>
              <a:ext uri="{FF2B5EF4-FFF2-40B4-BE49-F238E27FC236}">
                <a16:creationId xmlns:a16="http://schemas.microsoft.com/office/drawing/2014/main" id="{430FA9CF-F4BB-400A-922A-0AB1B878E159}"/>
              </a:ext>
            </a:extLst>
          </p:cNvPr>
          <p:cNvSpPr/>
          <p:nvPr/>
        </p:nvSpPr>
        <p:spPr>
          <a:xfrm>
            <a:off x="-37294" y="5375575"/>
            <a:ext cx="3010060" cy="461665"/>
          </a:xfrm>
          <a:prstGeom prst="rect">
            <a:avLst/>
          </a:prstGeom>
        </p:spPr>
        <p:txBody>
          <a:bodyPr wrap="square">
            <a:spAutoFit/>
          </a:bodyPr>
          <a:lstStyle/>
          <a:p>
            <a:pPr algn="r" defTabSz="1219170">
              <a:defRPr/>
            </a:pPr>
            <a:r>
              <a:rPr lang="es-CL" sz="1200" b="1" kern="0" dirty="0">
                <a:solidFill>
                  <a:prstClr val="black"/>
                </a:solidFill>
              </a:rPr>
              <a:t>Actividad 3.3. </a:t>
            </a:r>
            <a:r>
              <a:rPr lang="es-CL" sz="1200" dirty="0"/>
              <a:t>Control de calidad interna y externa</a:t>
            </a:r>
          </a:p>
        </p:txBody>
      </p:sp>
      <p:sp>
        <p:nvSpPr>
          <p:cNvPr id="158"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5431792" y="5521502"/>
            <a:ext cx="4068161" cy="176400"/>
          </a:xfrm>
          <a:prstGeom prst="rect">
            <a:avLst/>
          </a:prstGeom>
          <a:solidFill>
            <a:schemeClr val="accent6">
              <a:lumMod val="75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sp>
        <p:nvSpPr>
          <p:cNvPr id="165"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495080" y="5903164"/>
            <a:ext cx="1571151" cy="176400"/>
          </a:xfrm>
          <a:prstGeom prst="rect">
            <a:avLst/>
          </a:prstGeom>
          <a:solidFill>
            <a:schemeClr val="accent6">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67" name="Conector recto de flecha 166">
            <a:extLst>
              <a:ext uri="{FF2B5EF4-FFF2-40B4-BE49-F238E27FC236}">
                <a16:creationId xmlns:a16="http://schemas.microsoft.com/office/drawing/2014/main" id="{28B428DD-247B-4A6D-9BD6-873D2F09512F}"/>
              </a:ext>
            </a:extLst>
          </p:cNvPr>
          <p:cNvCxnSpPr>
            <a:cxnSpLocks/>
            <a:stCxn id="98" idx="3"/>
            <a:endCxn id="165" idx="1"/>
          </p:cNvCxnSpPr>
          <p:nvPr/>
        </p:nvCxnSpPr>
        <p:spPr>
          <a:xfrm>
            <a:off x="2931707" y="5982051"/>
            <a:ext cx="6563373" cy="9313"/>
          </a:xfrm>
          <a:prstGeom prst="straightConnector1">
            <a:avLst/>
          </a:prstGeom>
          <a:noFill/>
          <a:ln w="9525" cap="flat" cmpd="sng" algn="ctr">
            <a:solidFill>
              <a:srgbClr val="83A244"/>
            </a:solidFill>
            <a:prstDash val="dash"/>
            <a:round/>
            <a:headEnd type="none" w="med" len="med"/>
            <a:tailEnd type="none" w="med" len="med"/>
          </a:ln>
          <a:effectLst/>
        </p:spPr>
      </p:cxnSp>
      <p:sp>
        <p:nvSpPr>
          <p:cNvPr id="176" name="Rectángulo 175">
            <a:extLst>
              <a:ext uri="{FF2B5EF4-FFF2-40B4-BE49-F238E27FC236}">
                <a16:creationId xmlns:a16="http://schemas.microsoft.com/office/drawing/2014/main" id="{901BACA0-D4F3-4679-9BB9-25587707176C}"/>
              </a:ext>
            </a:extLst>
          </p:cNvPr>
          <p:cNvSpPr/>
          <p:nvPr/>
        </p:nvSpPr>
        <p:spPr>
          <a:xfrm>
            <a:off x="-37294" y="6171530"/>
            <a:ext cx="3010060" cy="276999"/>
          </a:xfrm>
          <a:prstGeom prst="rect">
            <a:avLst/>
          </a:prstGeom>
        </p:spPr>
        <p:txBody>
          <a:bodyPr wrap="square">
            <a:spAutoFit/>
          </a:bodyPr>
          <a:lstStyle/>
          <a:p>
            <a:pPr algn="r" defTabSz="1219170">
              <a:defRPr/>
            </a:pPr>
            <a:r>
              <a:rPr lang="es-CL" sz="1200" b="1" kern="0" dirty="0">
                <a:solidFill>
                  <a:prstClr val="black"/>
                </a:solidFill>
              </a:rPr>
              <a:t>Actividad 3.5. </a:t>
            </a:r>
            <a:r>
              <a:rPr lang="es-CL" sz="1200" kern="0" dirty="0">
                <a:solidFill>
                  <a:prstClr val="black"/>
                </a:solidFill>
              </a:rPr>
              <a:t>Reporte</a:t>
            </a:r>
          </a:p>
        </p:txBody>
      </p:sp>
      <p:sp>
        <p:nvSpPr>
          <p:cNvPr id="177" name="Text Box 32">
            <a:extLst>
              <a:ext uri="{FF2B5EF4-FFF2-40B4-BE49-F238E27FC236}">
                <a16:creationId xmlns:a16="http://schemas.microsoft.com/office/drawing/2014/main" id="{E0B6948E-C07B-4D1D-91B7-C95C3BFAA616}"/>
              </a:ext>
            </a:extLst>
          </p:cNvPr>
          <p:cNvSpPr txBox="1">
            <a:spLocks noChangeArrowheads="1"/>
          </p:cNvSpPr>
          <p:nvPr/>
        </p:nvSpPr>
        <p:spPr bwMode="auto">
          <a:xfrm>
            <a:off x="9512617" y="6261545"/>
            <a:ext cx="1571151" cy="176400"/>
          </a:xfrm>
          <a:prstGeom prst="rect">
            <a:avLst/>
          </a:prstGeom>
          <a:solidFill>
            <a:schemeClr val="accent2">
              <a:lumMod val="50000"/>
            </a:schemeClr>
          </a:solidFill>
          <a:ln w="9525">
            <a:noFill/>
            <a:miter lim="800000"/>
            <a:headEnd/>
            <a:tailEnd/>
          </a:ln>
        </p:spPr>
        <p:txBody>
          <a:bodyPr wrap="square">
            <a:spAutoFit/>
          </a:bodyPr>
          <a:lstStyle/>
          <a:p>
            <a:pPr algn="ctr">
              <a:defRPr/>
            </a:pPr>
            <a:endParaRPr lang="es-ES" sz="800" b="1" dirty="0">
              <a:solidFill>
                <a:srgbClr val="FFFFCC"/>
              </a:solidFill>
            </a:endParaRPr>
          </a:p>
        </p:txBody>
      </p:sp>
      <p:cxnSp>
        <p:nvCxnSpPr>
          <p:cNvPr id="180" name="Conector recto de flecha 179">
            <a:extLst>
              <a:ext uri="{FF2B5EF4-FFF2-40B4-BE49-F238E27FC236}">
                <a16:creationId xmlns:a16="http://schemas.microsoft.com/office/drawing/2014/main" id="{28B428DD-247B-4A6D-9BD6-873D2F09512F}"/>
              </a:ext>
            </a:extLst>
          </p:cNvPr>
          <p:cNvCxnSpPr>
            <a:cxnSpLocks/>
            <a:stCxn id="176" idx="3"/>
            <a:endCxn id="177" idx="1"/>
          </p:cNvCxnSpPr>
          <p:nvPr/>
        </p:nvCxnSpPr>
        <p:spPr>
          <a:xfrm>
            <a:off x="2972766" y="6310030"/>
            <a:ext cx="6539851" cy="39715"/>
          </a:xfrm>
          <a:prstGeom prst="straightConnector1">
            <a:avLst/>
          </a:prstGeom>
          <a:noFill/>
          <a:ln w="9525" cap="flat" cmpd="sng" algn="ctr">
            <a:solidFill>
              <a:srgbClr val="83A244"/>
            </a:solidFill>
            <a:prstDash val="dash"/>
            <a:round/>
            <a:headEnd type="none" w="med" len="med"/>
            <a:tailEnd type="none" w="med" len="med"/>
          </a:ln>
          <a:effectLst/>
        </p:spPr>
      </p:cxnSp>
    </p:spTree>
    <p:extLst>
      <p:ext uri="{BB962C8B-B14F-4D97-AF65-F5344CB8AC3E}">
        <p14:creationId xmlns:p14="http://schemas.microsoft.com/office/powerpoint/2010/main" val="42745221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FAF349-255E-4396-B3BE-149C1BE1FA47}"/>
              </a:ext>
            </a:extLst>
          </p:cNvPr>
          <p:cNvPicPr>
            <a:picLocks noChangeAspect="1"/>
          </p:cNvPicPr>
          <p:nvPr/>
        </p:nvPicPr>
        <p:blipFill>
          <a:blip r:embed="rId2"/>
          <a:stretch>
            <a:fillRect/>
          </a:stretch>
        </p:blipFill>
        <p:spPr>
          <a:xfrm>
            <a:off x="0" y="4998388"/>
            <a:ext cx="6268278" cy="3463224"/>
          </a:xfrm>
          <a:prstGeom prst="rect">
            <a:avLst/>
          </a:prstGeom>
        </p:spPr>
      </p:pic>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3"/>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3176259" y="4441369"/>
              <a:ext cx="1268964" cy="17168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“Factores de Emisión” del sistema Nacional MRV</a:t>
            </a:r>
          </a:p>
        </p:txBody>
      </p:sp>
      <p:sp>
        <p:nvSpPr>
          <p:cNvPr id="14" name="CuadroTexto 13">
            <a:extLst>
              <a:ext uri="{FF2B5EF4-FFF2-40B4-BE49-F238E27FC236}">
                <a16:creationId xmlns:a16="http://schemas.microsoft.com/office/drawing/2014/main" id="{4CB458F0-39B5-46C6-888C-C2D519111233}"/>
              </a:ext>
            </a:extLst>
          </p:cNvPr>
          <p:cNvSpPr txBox="1"/>
          <p:nvPr/>
        </p:nvSpPr>
        <p:spPr>
          <a:xfrm>
            <a:off x="6517694" y="304421"/>
            <a:ext cx="5629650"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y seleccionar “Emisiones y Absorciones 2006-2016”</a:t>
            </a:r>
          </a:p>
        </p:txBody>
      </p:sp>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 en la caja “Municipio” en la sección de emisiones - absorciones</a:t>
            </a:r>
          </a:p>
        </p:txBody>
      </p:sp>
      <p:sp>
        <p:nvSpPr>
          <p:cNvPr id="17" name="Rectángulo 16">
            <a:extLst>
              <a:ext uri="{FF2B5EF4-FFF2-40B4-BE49-F238E27FC236}">
                <a16:creationId xmlns:a16="http://schemas.microsoft.com/office/drawing/2014/main" id="{6025D2BA-958E-4456-90B4-3C2A5B326FC2}"/>
              </a:ext>
            </a:extLst>
          </p:cNvPr>
          <p:cNvSpPr/>
          <p:nvPr/>
        </p:nvSpPr>
        <p:spPr>
          <a:xfrm>
            <a:off x="3145855" y="7081019"/>
            <a:ext cx="687586" cy="28283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6" y="4352057"/>
            <a:ext cx="5629649" cy="646331"/>
          </a:xfrm>
          <a:prstGeom prst="rect">
            <a:avLst/>
          </a:prstGeom>
          <a:solidFill>
            <a:schemeClr val="accent4">
              <a:lumMod val="40000"/>
              <a:lumOff val="60000"/>
            </a:schemeClr>
          </a:solidFill>
        </p:spPr>
        <p:txBody>
          <a:bodyPr wrap="square" rtlCol="0">
            <a:spAutoFit/>
          </a:bodyPr>
          <a:lstStyle/>
          <a:p>
            <a:pPr algn="ctr"/>
            <a:r>
              <a:rPr lang="es-CL" b="1" dirty="0"/>
              <a:t>Paso 4: Ver reporte de pérdida anual, ganancia anual de bosque y deforestación neta por departamento</a:t>
            </a:r>
          </a:p>
        </p:txBody>
      </p:sp>
      <p:pic>
        <p:nvPicPr>
          <p:cNvPr id="2" name="Imagen 1">
            <a:extLst>
              <a:ext uri="{FF2B5EF4-FFF2-40B4-BE49-F238E27FC236}">
                <a16:creationId xmlns:a16="http://schemas.microsoft.com/office/drawing/2014/main" id="{68998F5C-DEFC-4B82-9B73-0B9075DC1992}"/>
              </a:ext>
            </a:extLst>
          </p:cNvPr>
          <p:cNvPicPr>
            <a:picLocks noChangeAspect="1"/>
          </p:cNvPicPr>
          <p:nvPr/>
        </p:nvPicPr>
        <p:blipFill>
          <a:blip r:embed="rId2"/>
          <a:stretch>
            <a:fillRect/>
          </a:stretch>
        </p:blipFill>
        <p:spPr>
          <a:xfrm>
            <a:off x="6522524" y="958135"/>
            <a:ext cx="5629650" cy="3110382"/>
          </a:xfrm>
          <a:prstGeom prst="rect">
            <a:avLst/>
          </a:prstGeom>
        </p:spPr>
      </p:pic>
      <p:pic>
        <p:nvPicPr>
          <p:cNvPr id="4" name="Imagen 3">
            <a:extLst>
              <a:ext uri="{FF2B5EF4-FFF2-40B4-BE49-F238E27FC236}">
                <a16:creationId xmlns:a16="http://schemas.microsoft.com/office/drawing/2014/main" id="{A2A63458-EB83-420A-B637-25278CA6CEEB}"/>
              </a:ext>
            </a:extLst>
          </p:cNvPr>
          <p:cNvPicPr>
            <a:picLocks noChangeAspect="1"/>
          </p:cNvPicPr>
          <p:nvPr/>
        </p:nvPicPr>
        <p:blipFill>
          <a:blip r:embed="rId4"/>
          <a:stretch>
            <a:fillRect/>
          </a:stretch>
        </p:blipFill>
        <p:spPr>
          <a:xfrm>
            <a:off x="6504415" y="5139633"/>
            <a:ext cx="5629650" cy="3180734"/>
          </a:xfrm>
          <a:prstGeom prst="rect">
            <a:avLst/>
          </a:prstGeom>
        </p:spPr>
      </p:pic>
    </p:spTree>
    <p:extLst>
      <p:ext uri="{BB962C8B-B14F-4D97-AF65-F5344CB8AC3E}">
        <p14:creationId xmlns:p14="http://schemas.microsoft.com/office/powerpoint/2010/main" val="124638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RESULTADOS FASE 1</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40</a:t>
            </a:fld>
            <a:endParaRPr lang="es-ES_tradnl" dirty="0"/>
          </a:p>
        </p:txBody>
      </p:sp>
    </p:spTree>
    <p:extLst>
      <p:ext uri="{BB962C8B-B14F-4D97-AF65-F5344CB8AC3E}">
        <p14:creationId xmlns:p14="http://schemas.microsoft.com/office/powerpoint/2010/main" val="610150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0" y="7407"/>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6525371" y="0"/>
            <a:ext cx="6288505" cy="6858000"/>
          </a:xfrm>
          <a:prstGeom prst="rect">
            <a:avLst/>
          </a:prstGeom>
        </p:spPr>
      </p:pic>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
        <p:nvSpPr>
          <p:cNvPr id="9" name="Rectángulo 8">
            <a:extLst>
              <a:ext uri="{FF2B5EF4-FFF2-40B4-BE49-F238E27FC236}">
                <a16:creationId xmlns:a16="http://schemas.microsoft.com/office/drawing/2014/main" id="{6306831A-D800-484F-8F0F-1C45BE298F4F}"/>
              </a:ext>
            </a:extLst>
          </p:cNvPr>
          <p:cNvSpPr/>
          <p:nvPr/>
        </p:nvSpPr>
        <p:spPr>
          <a:xfrm>
            <a:off x="95903" y="109868"/>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Tree>
    <p:extLst>
      <p:ext uri="{BB962C8B-B14F-4D97-AF65-F5344CB8AC3E}">
        <p14:creationId xmlns:p14="http://schemas.microsoft.com/office/powerpoint/2010/main" val="114867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5BF1233-D2DD-4A75-BF73-C53E3D726740}"/>
              </a:ext>
            </a:extLst>
          </p:cNvPr>
          <p:cNvSpPr/>
          <p:nvPr/>
        </p:nvSpPr>
        <p:spPr>
          <a:xfrm>
            <a:off x="0"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Imagen 2006 L7</a:t>
            </a:r>
            <a:endParaRPr lang="es-HN" dirty="0"/>
          </a:p>
        </p:txBody>
      </p:sp>
      <p:pic>
        <p:nvPicPr>
          <p:cNvPr id="7" name="Imagen 6">
            <a:extLst>
              <a:ext uri="{FF2B5EF4-FFF2-40B4-BE49-F238E27FC236}">
                <a16:creationId xmlns:a16="http://schemas.microsoft.com/office/drawing/2014/main" id="{AA6B9751-195B-4660-A58F-19086BD2BF33}"/>
              </a:ext>
            </a:extLst>
          </p:cNvPr>
          <p:cNvPicPr>
            <a:picLocks noChangeAspect="1"/>
          </p:cNvPicPr>
          <p:nvPr/>
        </p:nvPicPr>
        <p:blipFill>
          <a:blip r:embed="rId2"/>
          <a:stretch>
            <a:fillRect/>
          </a:stretch>
        </p:blipFill>
        <p:spPr>
          <a:xfrm>
            <a:off x="2929217" y="0"/>
            <a:ext cx="6333565" cy="6858000"/>
          </a:xfrm>
          <a:prstGeom prst="rect">
            <a:avLst/>
          </a:prstGeom>
        </p:spPr>
      </p:pic>
      <p:pic>
        <p:nvPicPr>
          <p:cNvPr id="8" name="Imagen 7">
            <a:extLst>
              <a:ext uri="{FF2B5EF4-FFF2-40B4-BE49-F238E27FC236}">
                <a16:creationId xmlns:a16="http://schemas.microsoft.com/office/drawing/2014/main" id="{6605C986-8832-4F10-856B-9C5250ACF54E}"/>
              </a:ext>
            </a:extLst>
          </p:cNvPr>
          <p:cNvPicPr>
            <a:picLocks noChangeAspect="1"/>
          </p:cNvPicPr>
          <p:nvPr/>
        </p:nvPicPr>
        <p:blipFill>
          <a:blip r:embed="rId3"/>
          <a:stretch>
            <a:fillRect/>
          </a:stretch>
        </p:blipFill>
        <p:spPr>
          <a:xfrm>
            <a:off x="2951747" y="0"/>
            <a:ext cx="6288505" cy="6858000"/>
          </a:xfrm>
          <a:prstGeom prst="rect">
            <a:avLst/>
          </a:prstGeom>
        </p:spPr>
      </p:pic>
      <p:sp>
        <p:nvSpPr>
          <p:cNvPr id="9" name="Rectángulo 8">
            <a:extLst>
              <a:ext uri="{FF2B5EF4-FFF2-40B4-BE49-F238E27FC236}">
                <a16:creationId xmlns:a16="http://schemas.microsoft.com/office/drawing/2014/main" id="{6306831A-D800-484F-8F0F-1C45BE298F4F}"/>
              </a:ext>
            </a:extLst>
          </p:cNvPr>
          <p:cNvSpPr/>
          <p:nvPr/>
        </p:nvSpPr>
        <p:spPr>
          <a:xfrm>
            <a:off x="-1" y="1602766"/>
            <a:ext cx="2875437" cy="569343"/>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Imagen 2006 L7 corregido</a:t>
            </a:r>
            <a:endParaRPr lang="es-HN" dirty="0"/>
          </a:p>
        </p:txBody>
      </p:sp>
      <p:sp>
        <p:nvSpPr>
          <p:cNvPr id="10" name="Rectángulo 9">
            <a:extLst>
              <a:ext uri="{FF2B5EF4-FFF2-40B4-BE49-F238E27FC236}">
                <a16:creationId xmlns:a16="http://schemas.microsoft.com/office/drawing/2014/main" id="{D7958791-AA24-4FC7-9868-F02E4519E54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de Nubes </a:t>
            </a:r>
            <a:endParaRPr lang="es-HN" sz="2800" b="1" dirty="0">
              <a:latin typeface="Agency FB" panose="020B0503020202020204" pitchFamily="34" charset="0"/>
            </a:endParaRPr>
          </a:p>
        </p:txBody>
      </p:sp>
    </p:spTree>
    <p:extLst>
      <p:ext uri="{BB962C8B-B14F-4D97-AF65-F5344CB8AC3E}">
        <p14:creationId xmlns:p14="http://schemas.microsoft.com/office/powerpoint/2010/main" val="5146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62C26DB-A6A8-4269-8CDE-8F63B031306F}"/>
              </a:ext>
            </a:extLst>
          </p:cNvPr>
          <p:cNvPicPr>
            <a:picLocks noChangeAspect="1"/>
          </p:cNvPicPr>
          <p:nvPr/>
        </p:nvPicPr>
        <p:blipFill rotWithShape="1">
          <a:blip r:embed="rId2"/>
          <a:srcRect l="18453" r="14076"/>
          <a:stretch/>
        </p:blipFill>
        <p:spPr>
          <a:xfrm>
            <a:off x="-936173" y="-32657"/>
            <a:ext cx="6574973" cy="6858000"/>
          </a:xfrm>
          <a:prstGeom prst="rect">
            <a:avLst/>
          </a:prstGeom>
        </p:spPr>
      </p:pic>
      <p:pic>
        <p:nvPicPr>
          <p:cNvPr id="5" name="Imagen 4">
            <a:extLst>
              <a:ext uri="{FF2B5EF4-FFF2-40B4-BE49-F238E27FC236}">
                <a16:creationId xmlns:a16="http://schemas.microsoft.com/office/drawing/2014/main" id="{5D825CA1-0C71-4B1E-B7E0-27DAA893D255}"/>
              </a:ext>
            </a:extLst>
          </p:cNvPr>
          <p:cNvPicPr>
            <a:picLocks noChangeAspect="1"/>
          </p:cNvPicPr>
          <p:nvPr/>
        </p:nvPicPr>
        <p:blipFill rotWithShape="1">
          <a:blip r:embed="rId3"/>
          <a:srcRect l="19037" r="12422"/>
          <a:stretch/>
        </p:blipFill>
        <p:spPr>
          <a:xfrm>
            <a:off x="5812970" y="-32657"/>
            <a:ext cx="6694715" cy="6858000"/>
          </a:xfrm>
          <a:prstGeom prst="rect">
            <a:avLst/>
          </a:prstGeom>
        </p:spPr>
      </p:pic>
      <p:sp>
        <p:nvSpPr>
          <p:cNvPr id="6" name="Rectángulo 5">
            <a:extLst>
              <a:ext uri="{FF2B5EF4-FFF2-40B4-BE49-F238E27FC236}">
                <a16:creationId xmlns:a16="http://schemas.microsoft.com/office/drawing/2014/main" id="{2B26D25E-23DF-4D58-BE38-F87CAEE5A4C5}"/>
              </a:ext>
            </a:extLst>
          </p:cNvPr>
          <p:cNvSpPr/>
          <p:nvPr/>
        </p:nvSpPr>
        <p:spPr>
          <a:xfrm>
            <a:off x="-936173" y="-870858"/>
            <a:ext cx="13443858" cy="849086"/>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a:latin typeface="Agency FB" panose="020B0503020202020204" pitchFamily="34" charset="0"/>
              </a:rPr>
              <a:t>Ejemplo de mosaico de imagen Landsat 2016 con Corrección de Nubes </a:t>
            </a:r>
            <a:endParaRPr lang="es-HN" sz="4000" b="1" dirty="0">
              <a:latin typeface="Agency FB" panose="020B0503020202020204" pitchFamily="34" charset="0"/>
            </a:endParaRPr>
          </a:p>
        </p:txBody>
      </p:sp>
    </p:spTree>
    <p:extLst>
      <p:ext uri="{BB962C8B-B14F-4D97-AF65-F5344CB8AC3E}">
        <p14:creationId xmlns:p14="http://schemas.microsoft.com/office/powerpoint/2010/main" val="26039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DC2E43-DBB9-4B4A-B182-316BBA1528AD}"/>
              </a:ext>
            </a:extLst>
          </p:cNvPr>
          <p:cNvPicPr>
            <a:picLocks noChangeAspect="1"/>
          </p:cNvPicPr>
          <p:nvPr/>
        </p:nvPicPr>
        <p:blipFill>
          <a:blip r:embed="rId2"/>
          <a:stretch>
            <a:fillRect/>
          </a:stretch>
        </p:blipFill>
        <p:spPr>
          <a:xfrm>
            <a:off x="0" y="550139"/>
            <a:ext cx="12192000" cy="6307861"/>
          </a:xfrm>
          <a:prstGeom prst="rect">
            <a:avLst/>
          </a:prstGeom>
        </p:spPr>
      </p:pic>
      <p:pic>
        <p:nvPicPr>
          <p:cNvPr id="5" name="Imagen 4">
            <a:extLst>
              <a:ext uri="{FF2B5EF4-FFF2-40B4-BE49-F238E27FC236}">
                <a16:creationId xmlns:a16="http://schemas.microsoft.com/office/drawing/2014/main" id="{B2CCB5CE-A322-4190-8634-990F7D3E995B}"/>
              </a:ext>
            </a:extLst>
          </p:cNvPr>
          <p:cNvPicPr>
            <a:picLocks noChangeAspect="1"/>
          </p:cNvPicPr>
          <p:nvPr/>
        </p:nvPicPr>
        <p:blipFill>
          <a:blip r:embed="rId3"/>
          <a:stretch>
            <a:fillRect/>
          </a:stretch>
        </p:blipFill>
        <p:spPr>
          <a:xfrm>
            <a:off x="0" y="541856"/>
            <a:ext cx="12192000" cy="6316144"/>
          </a:xfrm>
          <a:prstGeom prst="rect">
            <a:avLst/>
          </a:prstGeom>
        </p:spPr>
      </p:pic>
      <p:sp>
        <p:nvSpPr>
          <p:cNvPr id="6" name="Rectángulo 5">
            <a:extLst>
              <a:ext uri="{FF2B5EF4-FFF2-40B4-BE49-F238E27FC236}">
                <a16:creationId xmlns:a16="http://schemas.microsoft.com/office/drawing/2014/main" id="{9D8E7781-59D1-4EE4-80BB-95E5D0C14C9D}"/>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Ejemplo de Corrección topográfica </a:t>
            </a:r>
            <a:endParaRPr lang="es-HN" sz="2800" b="1" dirty="0">
              <a:latin typeface="Agency FB" panose="020B0503020202020204" pitchFamily="34" charset="0"/>
            </a:endParaRPr>
          </a:p>
        </p:txBody>
      </p:sp>
      <p:sp>
        <p:nvSpPr>
          <p:cNvPr id="8" name="Rectángulo 7">
            <a:extLst>
              <a:ext uri="{FF2B5EF4-FFF2-40B4-BE49-F238E27FC236}">
                <a16:creationId xmlns:a16="http://schemas.microsoft.com/office/drawing/2014/main" id="{1D4FB677-6029-4168-9E9D-74D49A43B837}"/>
              </a:ext>
            </a:extLst>
          </p:cNvPr>
          <p:cNvSpPr/>
          <p:nvPr/>
        </p:nvSpPr>
        <p:spPr>
          <a:xfrm>
            <a:off x="9965377" y="6020790"/>
            <a:ext cx="2226623" cy="680664"/>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Mosaico 2006</a:t>
            </a:r>
            <a:endParaRPr lang="es-HN" sz="2800" b="1" dirty="0">
              <a:latin typeface="Agency FB" panose="020B0503020202020204" pitchFamily="34" charset="0"/>
            </a:endParaRPr>
          </a:p>
        </p:txBody>
      </p:sp>
    </p:spTree>
    <p:extLst>
      <p:ext uri="{BB962C8B-B14F-4D97-AF65-F5344CB8AC3E}">
        <p14:creationId xmlns:p14="http://schemas.microsoft.com/office/powerpoint/2010/main" val="307759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C236005-8EB0-4F41-8CAA-FCB9E34E83D6}"/>
              </a:ext>
            </a:extLst>
          </p:cNvPr>
          <p:cNvSpPr/>
          <p:nvPr/>
        </p:nvSpPr>
        <p:spPr>
          <a:xfrm>
            <a:off x="-213360" y="-182880"/>
            <a:ext cx="12816840" cy="89611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 name="Imagen 1">
            <a:extLst>
              <a:ext uri="{FF2B5EF4-FFF2-40B4-BE49-F238E27FC236}">
                <a16:creationId xmlns:a16="http://schemas.microsoft.com/office/drawing/2014/main" id="{8AAE3B33-F126-4AA7-B834-5E93D43A8E35}"/>
              </a:ext>
            </a:extLst>
          </p:cNvPr>
          <p:cNvPicPr>
            <a:picLocks noChangeAspect="1"/>
          </p:cNvPicPr>
          <p:nvPr/>
        </p:nvPicPr>
        <p:blipFill>
          <a:blip r:embed="rId2"/>
          <a:stretch>
            <a:fillRect/>
          </a:stretch>
        </p:blipFill>
        <p:spPr>
          <a:xfrm>
            <a:off x="0" y="0"/>
            <a:ext cx="3550920" cy="3712127"/>
          </a:xfrm>
          <a:prstGeom prst="rect">
            <a:avLst/>
          </a:prstGeom>
        </p:spPr>
      </p:pic>
      <p:pic>
        <p:nvPicPr>
          <p:cNvPr id="3" name="Imagen 2">
            <a:extLst>
              <a:ext uri="{FF2B5EF4-FFF2-40B4-BE49-F238E27FC236}">
                <a16:creationId xmlns:a16="http://schemas.microsoft.com/office/drawing/2014/main" id="{91F5A176-6E6A-4688-A9D8-2DA6AB80F0C5}"/>
              </a:ext>
            </a:extLst>
          </p:cNvPr>
          <p:cNvPicPr>
            <a:picLocks noChangeAspect="1"/>
          </p:cNvPicPr>
          <p:nvPr/>
        </p:nvPicPr>
        <p:blipFill>
          <a:blip r:embed="rId3"/>
          <a:stretch>
            <a:fillRect/>
          </a:stretch>
        </p:blipFill>
        <p:spPr>
          <a:xfrm>
            <a:off x="4103914" y="0"/>
            <a:ext cx="3960344" cy="3722914"/>
          </a:xfrm>
          <a:prstGeom prst="rect">
            <a:avLst/>
          </a:prstGeom>
        </p:spPr>
      </p:pic>
      <p:pic>
        <p:nvPicPr>
          <p:cNvPr id="4" name="Imagen 3">
            <a:extLst>
              <a:ext uri="{FF2B5EF4-FFF2-40B4-BE49-F238E27FC236}">
                <a16:creationId xmlns:a16="http://schemas.microsoft.com/office/drawing/2014/main" id="{E81FD6A4-A38E-4CDC-A78C-0E97A9F56617}"/>
              </a:ext>
            </a:extLst>
          </p:cNvPr>
          <p:cNvPicPr>
            <a:picLocks noChangeAspect="1"/>
          </p:cNvPicPr>
          <p:nvPr/>
        </p:nvPicPr>
        <p:blipFill>
          <a:blip r:embed="rId4"/>
          <a:stretch>
            <a:fillRect/>
          </a:stretch>
        </p:blipFill>
        <p:spPr>
          <a:xfrm>
            <a:off x="8207429" y="-1"/>
            <a:ext cx="4205185" cy="3691497"/>
          </a:xfrm>
          <a:prstGeom prst="rect">
            <a:avLst/>
          </a:prstGeom>
        </p:spPr>
      </p:pic>
      <p:pic>
        <p:nvPicPr>
          <p:cNvPr id="5" name="Imagen 4">
            <a:extLst>
              <a:ext uri="{FF2B5EF4-FFF2-40B4-BE49-F238E27FC236}">
                <a16:creationId xmlns:a16="http://schemas.microsoft.com/office/drawing/2014/main" id="{F41D7CB5-5733-445A-B14F-1FBE65AD110C}"/>
              </a:ext>
            </a:extLst>
          </p:cNvPr>
          <p:cNvPicPr>
            <a:picLocks noChangeAspect="1"/>
          </p:cNvPicPr>
          <p:nvPr/>
        </p:nvPicPr>
        <p:blipFill>
          <a:blip r:embed="rId5"/>
          <a:stretch>
            <a:fillRect/>
          </a:stretch>
        </p:blipFill>
        <p:spPr>
          <a:xfrm>
            <a:off x="1405720" y="3868782"/>
            <a:ext cx="4910140" cy="4659085"/>
          </a:xfrm>
          <a:prstGeom prst="rect">
            <a:avLst/>
          </a:prstGeom>
        </p:spPr>
      </p:pic>
      <p:pic>
        <p:nvPicPr>
          <p:cNvPr id="6" name="Imagen 5">
            <a:extLst>
              <a:ext uri="{FF2B5EF4-FFF2-40B4-BE49-F238E27FC236}">
                <a16:creationId xmlns:a16="http://schemas.microsoft.com/office/drawing/2014/main" id="{18A5C36F-0F11-4AFA-B429-CE7A07E94B40}"/>
              </a:ext>
            </a:extLst>
          </p:cNvPr>
          <p:cNvPicPr>
            <a:picLocks noChangeAspect="1"/>
          </p:cNvPicPr>
          <p:nvPr/>
        </p:nvPicPr>
        <p:blipFill rotWithShape="1">
          <a:blip r:embed="rId6"/>
          <a:srcRect l="4507" r="16479"/>
          <a:stretch/>
        </p:blipFill>
        <p:spPr>
          <a:xfrm>
            <a:off x="6512592" y="3868782"/>
            <a:ext cx="4636899" cy="4659085"/>
          </a:xfrm>
          <a:prstGeom prst="rect">
            <a:avLst/>
          </a:prstGeom>
        </p:spPr>
      </p:pic>
    </p:spTree>
    <p:extLst>
      <p:ext uri="{BB962C8B-B14F-4D97-AF65-F5344CB8AC3E}">
        <p14:creationId xmlns:p14="http://schemas.microsoft.com/office/powerpoint/2010/main" val="383843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B640D5-154E-4F1D-A2D2-87717469429D}"/>
              </a:ext>
            </a:extLst>
          </p:cNvPr>
          <p:cNvSpPr txBox="1"/>
          <p:nvPr/>
        </p:nvSpPr>
        <p:spPr>
          <a:xfrm>
            <a:off x="508958" y="1337094"/>
            <a:ext cx="1061050" cy="2862322"/>
          </a:xfrm>
          <a:prstGeom prst="rect">
            <a:avLst/>
          </a:prstGeom>
          <a:noFill/>
        </p:spPr>
        <p:txBody>
          <a:bodyPr wrap="square" rtlCol="0">
            <a:spAutoFit/>
          </a:bodyPr>
          <a:lstStyle/>
          <a:p>
            <a:r>
              <a:rPr lang="es-MX" dirty="0"/>
              <a:t>609 Muestras en GEE</a:t>
            </a:r>
          </a:p>
          <a:p>
            <a:endParaRPr lang="es-MX" dirty="0"/>
          </a:p>
          <a:p>
            <a:r>
              <a:rPr lang="es-MX" dirty="0"/>
              <a:t>43,488 Muestras GT</a:t>
            </a:r>
          </a:p>
          <a:p>
            <a:endParaRPr lang="es-MX" dirty="0"/>
          </a:p>
          <a:p>
            <a:r>
              <a:rPr lang="es-HN" dirty="0"/>
              <a:t>44,097‬ Muestras</a:t>
            </a:r>
          </a:p>
        </p:txBody>
      </p:sp>
      <p:pic>
        <p:nvPicPr>
          <p:cNvPr id="3" name="Imagen 2">
            <a:extLst>
              <a:ext uri="{FF2B5EF4-FFF2-40B4-BE49-F238E27FC236}">
                <a16:creationId xmlns:a16="http://schemas.microsoft.com/office/drawing/2014/main" id="{246FFD03-224F-402E-8F98-66C1A703E693}"/>
              </a:ext>
            </a:extLst>
          </p:cNvPr>
          <p:cNvPicPr>
            <a:picLocks noChangeAspect="1"/>
          </p:cNvPicPr>
          <p:nvPr/>
        </p:nvPicPr>
        <p:blipFill>
          <a:blip r:embed="rId2"/>
          <a:stretch>
            <a:fillRect/>
          </a:stretch>
        </p:blipFill>
        <p:spPr>
          <a:xfrm>
            <a:off x="4563678" y="-250372"/>
            <a:ext cx="8638127" cy="6858000"/>
          </a:xfrm>
          <a:prstGeom prst="rect">
            <a:avLst/>
          </a:prstGeom>
        </p:spPr>
      </p:pic>
    </p:spTree>
    <p:extLst>
      <p:ext uri="{BB962C8B-B14F-4D97-AF65-F5344CB8AC3E}">
        <p14:creationId xmlns:p14="http://schemas.microsoft.com/office/powerpoint/2010/main" val="865601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EBBA2A0-279A-4D4A-86B6-9B05F0F347A7}"/>
              </a:ext>
            </a:extLst>
          </p:cNvPr>
          <p:cNvSpPr/>
          <p:nvPr/>
        </p:nvSpPr>
        <p:spPr>
          <a:xfrm>
            <a:off x="336430" y="159588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construir Mosaicos libres de nubes</a:t>
            </a:r>
            <a:endParaRPr lang="es-HN" sz="3200" b="1" dirty="0"/>
          </a:p>
        </p:txBody>
      </p:sp>
      <p:sp>
        <p:nvSpPr>
          <p:cNvPr id="3" name="Rectángulo 2">
            <a:extLst>
              <a:ext uri="{FF2B5EF4-FFF2-40B4-BE49-F238E27FC236}">
                <a16:creationId xmlns:a16="http://schemas.microsoft.com/office/drawing/2014/main" id="{B3B7EB25-384B-44B5-8364-4FE1F7A4EA9F}"/>
              </a:ext>
            </a:extLst>
          </p:cNvPr>
          <p:cNvSpPr/>
          <p:nvPr/>
        </p:nvSpPr>
        <p:spPr>
          <a:xfrm>
            <a:off x="336429" y="3197520"/>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corrección topográfica de mosaico</a:t>
            </a:r>
            <a:endParaRPr lang="es-HN" sz="3200" b="1" dirty="0"/>
          </a:p>
        </p:txBody>
      </p:sp>
      <p:sp>
        <p:nvSpPr>
          <p:cNvPr id="4" name="Rectángulo 3">
            <a:extLst>
              <a:ext uri="{FF2B5EF4-FFF2-40B4-BE49-F238E27FC236}">
                <a16:creationId xmlns:a16="http://schemas.microsoft.com/office/drawing/2014/main" id="{3ACA3A1F-48CD-4386-80A5-99F21F95E156}"/>
              </a:ext>
            </a:extLst>
          </p:cNvPr>
          <p:cNvSpPr/>
          <p:nvPr/>
        </p:nvSpPr>
        <p:spPr>
          <a:xfrm>
            <a:off x="336428" y="4859543"/>
            <a:ext cx="5037827" cy="144923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Script para el análisis de Dinámica</a:t>
            </a:r>
            <a:endParaRPr lang="es-HN" sz="3200" b="1" dirty="0"/>
          </a:p>
        </p:txBody>
      </p:sp>
      <p:sp>
        <p:nvSpPr>
          <p:cNvPr id="5" name="Elipse 4">
            <a:extLst>
              <a:ext uri="{FF2B5EF4-FFF2-40B4-BE49-F238E27FC236}">
                <a16:creationId xmlns:a16="http://schemas.microsoft.com/office/drawing/2014/main" id="{B3911016-7B3E-4705-A849-7BE26935C6D8}"/>
              </a:ext>
            </a:extLst>
          </p:cNvPr>
          <p:cNvSpPr/>
          <p:nvPr/>
        </p:nvSpPr>
        <p:spPr>
          <a:xfrm>
            <a:off x="172528" y="131983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1</a:t>
            </a:r>
            <a:endParaRPr lang="es-HN" sz="4400" b="1" dirty="0"/>
          </a:p>
        </p:txBody>
      </p:sp>
      <p:sp>
        <p:nvSpPr>
          <p:cNvPr id="7" name="Elipse 6">
            <a:extLst>
              <a:ext uri="{FF2B5EF4-FFF2-40B4-BE49-F238E27FC236}">
                <a16:creationId xmlns:a16="http://schemas.microsoft.com/office/drawing/2014/main" id="{A87EF388-677A-47F1-8981-4AE5F139F541}"/>
              </a:ext>
            </a:extLst>
          </p:cNvPr>
          <p:cNvSpPr/>
          <p:nvPr/>
        </p:nvSpPr>
        <p:spPr>
          <a:xfrm>
            <a:off x="163902" y="2856777"/>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2</a:t>
            </a:r>
            <a:endParaRPr lang="es-HN" sz="4400" b="1" dirty="0"/>
          </a:p>
        </p:txBody>
      </p:sp>
      <p:sp>
        <p:nvSpPr>
          <p:cNvPr id="8" name="Elipse 7">
            <a:extLst>
              <a:ext uri="{FF2B5EF4-FFF2-40B4-BE49-F238E27FC236}">
                <a16:creationId xmlns:a16="http://schemas.microsoft.com/office/drawing/2014/main" id="{7432E222-B659-48EF-9BC7-6D8A91C45240}"/>
              </a:ext>
            </a:extLst>
          </p:cNvPr>
          <p:cNvSpPr/>
          <p:nvPr/>
        </p:nvSpPr>
        <p:spPr>
          <a:xfrm>
            <a:off x="163902" y="4586371"/>
            <a:ext cx="862642" cy="80225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4400" b="1" dirty="0"/>
              <a:t>3</a:t>
            </a:r>
            <a:endParaRPr lang="es-HN" sz="4400" b="1" dirty="0"/>
          </a:p>
        </p:txBody>
      </p:sp>
      <p:pic>
        <p:nvPicPr>
          <p:cNvPr id="10" name="Imagen 9">
            <a:extLst>
              <a:ext uri="{FF2B5EF4-FFF2-40B4-BE49-F238E27FC236}">
                <a16:creationId xmlns:a16="http://schemas.microsoft.com/office/drawing/2014/main" id="{43D19E29-B49D-4E52-8FFA-A6CC54668754}"/>
              </a:ext>
            </a:extLst>
          </p:cNvPr>
          <p:cNvPicPr>
            <a:picLocks noChangeAspect="1"/>
          </p:cNvPicPr>
          <p:nvPr/>
        </p:nvPicPr>
        <p:blipFill rotWithShape="1">
          <a:blip r:embed="rId2"/>
          <a:srcRect r="29304"/>
          <a:stretch/>
        </p:blipFill>
        <p:spPr>
          <a:xfrm>
            <a:off x="6170462" y="0"/>
            <a:ext cx="6021538" cy="6858000"/>
          </a:xfrm>
          <a:prstGeom prst="rect">
            <a:avLst/>
          </a:prstGeom>
        </p:spPr>
      </p:pic>
      <p:sp>
        <p:nvSpPr>
          <p:cNvPr id="9" name="Rectángulo 8">
            <a:extLst>
              <a:ext uri="{FF2B5EF4-FFF2-40B4-BE49-F238E27FC236}">
                <a16:creationId xmlns:a16="http://schemas.microsoft.com/office/drawing/2014/main" id="{641C3DAA-E0D6-4D2C-99B3-DBF13404547F}"/>
              </a:ext>
            </a:extLst>
          </p:cNvPr>
          <p:cNvSpPr/>
          <p:nvPr/>
        </p:nvSpPr>
        <p:spPr>
          <a:xfrm>
            <a:off x="5374255" y="232050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342 líneas de código</a:t>
            </a:r>
            <a:endParaRPr lang="es-HN" sz="2400" b="1" dirty="0"/>
          </a:p>
        </p:txBody>
      </p:sp>
      <p:sp>
        <p:nvSpPr>
          <p:cNvPr id="11" name="Rectángulo 10">
            <a:extLst>
              <a:ext uri="{FF2B5EF4-FFF2-40B4-BE49-F238E27FC236}">
                <a16:creationId xmlns:a16="http://schemas.microsoft.com/office/drawing/2014/main" id="{05BC9D32-C50C-4102-8BBF-0418E1235BEA}"/>
              </a:ext>
            </a:extLst>
          </p:cNvPr>
          <p:cNvSpPr/>
          <p:nvPr/>
        </p:nvSpPr>
        <p:spPr>
          <a:xfrm>
            <a:off x="5374255" y="3922138"/>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145 líneas de código</a:t>
            </a:r>
            <a:endParaRPr lang="es-HN" sz="2400" b="1" dirty="0"/>
          </a:p>
        </p:txBody>
      </p:sp>
      <p:sp>
        <p:nvSpPr>
          <p:cNvPr id="12" name="Rectángulo 11">
            <a:extLst>
              <a:ext uri="{FF2B5EF4-FFF2-40B4-BE49-F238E27FC236}">
                <a16:creationId xmlns:a16="http://schemas.microsoft.com/office/drawing/2014/main" id="{AA107CBF-ABF9-426E-96E8-5003CB475006}"/>
              </a:ext>
            </a:extLst>
          </p:cNvPr>
          <p:cNvSpPr/>
          <p:nvPr/>
        </p:nvSpPr>
        <p:spPr>
          <a:xfrm>
            <a:off x="5374255" y="5584161"/>
            <a:ext cx="4321836" cy="724619"/>
          </a:xfrm>
          <a:prstGeom prst="rect">
            <a:avLst/>
          </a:prstGeom>
          <a:solidFill>
            <a:schemeClr val="tx1">
              <a:lumMod val="65000"/>
              <a:lumOff val="3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415 líneas de código</a:t>
            </a:r>
            <a:endParaRPr lang="es-HN" sz="2400" b="1" dirty="0"/>
          </a:p>
        </p:txBody>
      </p:sp>
      <p:sp>
        <p:nvSpPr>
          <p:cNvPr id="13" name="Rectángulo 12">
            <a:extLst>
              <a:ext uri="{FF2B5EF4-FFF2-40B4-BE49-F238E27FC236}">
                <a16:creationId xmlns:a16="http://schemas.microsoft.com/office/drawing/2014/main" id="{F2FAD937-213E-4EF6-BF18-60D6A6F90176}"/>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Desarrollo de Script</a:t>
            </a:r>
            <a:endParaRPr lang="es-HN" sz="2800" b="1" dirty="0">
              <a:latin typeface="Agency FB" panose="020B0503020202020204" pitchFamily="34" charset="0"/>
            </a:endParaRPr>
          </a:p>
        </p:txBody>
      </p:sp>
    </p:spTree>
    <p:extLst>
      <p:ext uri="{BB962C8B-B14F-4D97-AF65-F5344CB8AC3E}">
        <p14:creationId xmlns:p14="http://schemas.microsoft.com/office/powerpoint/2010/main" val="2168639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D356102-0B40-4179-9202-13E3024699C0}"/>
              </a:ext>
            </a:extLst>
          </p:cNvPr>
          <p:cNvPicPr>
            <a:picLocks noChangeAspect="1"/>
          </p:cNvPicPr>
          <p:nvPr/>
        </p:nvPicPr>
        <p:blipFill>
          <a:blip r:embed="rId2"/>
          <a:stretch>
            <a:fillRect/>
          </a:stretch>
        </p:blipFill>
        <p:spPr>
          <a:xfrm>
            <a:off x="1796467" y="0"/>
            <a:ext cx="8599066" cy="6858000"/>
          </a:xfrm>
          <a:prstGeom prst="rect">
            <a:avLst/>
          </a:prstGeom>
        </p:spPr>
      </p:pic>
      <p:sp>
        <p:nvSpPr>
          <p:cNvPr id="3" name="Rectángulo 2">
            <a:extLst>
              <a:ext uri="{FF2B5EF4-FFF2-40B4-BE49-F238E27FC236}">
                <a16:creationId xmlns:a16="http://schemas.microsoft.com/office/drawing/2014/main" id="{0BFD3A82-E1A4-424E-925B-A91C2195A341}"/>
              </a:ext>
            </a:extLst>
          </p:cNvPr>
          <p:cNvSpPr/>
          <p:nvPr/>
        </p:nvSpPr>
        <p:spPr>
          <a:xfrm>
            <a:off x="0" y="0"/>
            <a:ext cx="4219575"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latin typeface="Agency FB" panose="020B0503020202020204" pitchFamily="34" charset="0"/>
              </a:rPr>
              <a:t>DINÁMICA DE CAMBIO (versión 1.0)</a:t>
            </a:r>
            <a:endParaRPr lang="es-HN" sz="2400" b="1" dirty="0">
              <a:latin typeface="Agency FB" panose="020B0503020202020204" pitchFamily="34" charset="0"/>
            </a:endParaRPr>
          </a:p>
        </p:txBody>
      </p:sp>
    </p:spTree>
    <p:extLst>
      <p:ext uri="{BB962C8B-B14F-4D97-AF65-F5344CB8AC3E}">
        <p14:creationId xmlns:p14="http://schemas.microsoft.com/office/powerpoint/2010/main" val="3401858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924C7C-4D83-40D6-A02A-D35D5C0C52DC}"/>
              </a:ext>
            </a:extLst>
          </p:cNvPr>
          <p:cNvPicPr>
            <a:picLocks noChangeAspect="1"/>
          </p:cNvPicPr>
          <p:nvPr/>
        </p:nvPicPr>
        <p:blipFill rotWithShape="1">
          <a:blip r:embed="rId2"/>
          <a:srcRect t="9438" r="5618" b="4120"/>
          <a:stretch/>
        </p:blipFill>
        <p:spPr>
          <a:xfrm>
            <a:off x="342472" y="784082"/>
            <a:ext cx="11507056" cy="5928189"/>
          </a:xfrm>
          <a:prstGeom prst="rect">
            <a:avLst/>
          </a:prstGeom>
        </p:spPr>
      </p:pic>
      <p:sp>
        <p:nvSpPr>
          <p:cNvPr id="3" name="Rectángulo 2">
            <a:extLst>
              <a:ext uri="{FF2B5EF4-FFF2-40B4-BE49-F238E27FC236}">
                <a16:creationId xmlns:a16="http://schemas.microsoft.com/office/drawing/2014/main" id="{4294BA24-0501-4B43-A9F1-3500A1DA2BCA}"/>
              </a:ext>
            </a:extLst>
          </p:cNvPr>
          <p:cNvSpPr/>
          <p:nvPr/>
        </p:nvSpPr>
        <p:spPr>
          <a:xfrm>
            <a:off x="8917969" y="3545262"/>
            <a:ext cx="1962364" cy="25479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 name="Rectángulo 3">
            <a:extLst>
              <a:ext uri="{FF2B5EF4-FFF2-40B4-BE49-F238E27FC236}">
                <a16:creationId xmlns:a16="http://schemas.microsoft.com/office/drawing/2014/main" id="{69C50E76-88A0-4949-9CAB-CD73D16D1C4A}"/>
              </a:ext>
            </a:extLst>
          </p:cNvPr>
          <p:cNvSpPr/>
          <p:nvPr/>
        </p:nvSpPr>
        <p:spPr>
          <a:xfrm>
            <a:off x="10187796" y="1328468"/>
            <a:ext cx="1661732" cy="21317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Rectángulo 4">
            <a:extLst>
              <a:ext uri="{FF2B5EF4-FFF2-40B4-BE49-F238E27FC236}">
                <a16:creationId xmlns:a16="http://schemas.microsoft.com/office/drawing/2014/main" id="{26A55D79-A444-4B96-80C2-588E7350F46D}"/>
              </a:ext>
            </a:extLst>
          </p:cNvPr>
          <p:cNvSpPr/>
          <p:nvPr/>
        </p:nvSpPr>
        <p:spPr>
          <a:xfrm>
            <a:off x="342472" y="3460234"/>
            <a:ext cx="1962364" cy="3871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cxnSp>
        <p:nvCxnSpPr>
          <p:cNvPr id="7" name="Conector recto de flecha 6">
            <a:extLst>
              <a:ext uri="{FF2B5EF4-FFF2-40B4-BE49-F238E27FC236}">
                <a16:creationId xmlns:a16="http://schemas.microsoft.com/office/drawing/2014/main" id="{11FA30F7-64B4-4427-A69F-80A52C1BAD76}"/>
              </a:ext>
            </a:extLst>
          </p:cNvPr>
          <p:cNvCxnSpPr/>
          <p:nvPr/>
        </p:nvCxnSpPr>
        <p:spPr>
          <a:xfrm>
            <a:off x="905774" y="3864634"/>
            <a:ext cx="0" cy="172736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544414F1-EEDA-445D-8179-F10C9205C8BA}"/>
              </a:ext>
            </a:extLst>
          </p:cNvPr>
          <p:cNvSpPr txBox="1"/>
          <p:nvPr/>
        </p:nvSpPr>
        <p:spPr>
          <a:xfrm>
            <a:off x="342472" y="2394351"/>
            <a:ext cx="1962364" cy="923330"/>
          </a:xfrm>
          <a:prstGeom prst="rect">
            <a:avLst/>
          </a:prstGeom>
          <a:solidFill>
            <a:schemeClr val="bg1">
              <a:lumMod val="85000"/>
            </a:schemeClr>
          </a:solidFill>
        </p:spPr>
        <p:txBody>
          <a:bodyPr wrap="square" rtlCol="0">
            <a:spAutoFit/>
          </a:bodyPr>
          <a:lstStyle/>
          <a:p>
            <a:r>
              <a:rPr lang="es-MX" b="1" dirty="0"/>
              <a:t>En esta sección se asignan las muestras</a:t>
            </a:r>
            <a:endParaRPr lang="es-HN" b="1" dirty="0"/>
          </a:p>
        </p:txBody>
      </p:sp>
      <p:sp>
        <p:nvSpPr>
          <p:cNvPr id="9" name="CuadroTexto 8">
            <a:extLst>
              <a:ext uri="{FF2B5EF4-FFF2-40B4-BE49-F238E27FC236}">
                <a16:creationId xmlns:a16="http://schemas.microsoft.com/office/drawing/2014/main" id="{C3CB23B8-95B5-4BE5-A905-28643AA9A6E7}"/>
              </a:ext>
            </a:extLst>
          </p:cNvPr>
          <p:cNvSpPr txBox="1"/>
          <p:nvPr/>
        </p:nvSpPr>
        <p:spPr>
          <a:xfrm>
            <a:off x="3649039" y="3978736"/>
            <a:ext cx="1962364" cy="1200329"/>
          </a:xfrm>
          <a:prstGeom prst="rect">
            <a:avLst/>
          </a:prstGeom>
          <a:solidFill>
            <a:schemeClr val="bg1">
              <a:lumMod val="85000"/>
            </a:schemeClr>
          </a:solidFill>
        </p:spPr>
        <p:txBody>
          <a:bodyPr wrap="square" rtlCol="0">
            <a:spAutoFit/>
          </a:bodyPr>
          <a:lstStyle/>
          <a:p>
            <a:r>
              <a:rPr lang="es-MX" b="1" dirty="0"/>
              <a:t>Dentro del código se asignada el código en función de la cuadricula</a:t>
            </a:r>
            <a:endParaRPr lang="es-HN" b="1" dirty="0"/>
          </a:p>
        </p:txBody>
      </p:sp>
      <p:sp>
        <p:nvSpPr>
          <p:cNvPr id="10" name="CuadroTexto 9">
            <a:extLst>
              <a:ext uri="{FF2B5EF4-FFF2-40B4-BE49-F238E27FC236}">
                <a16:creationId xmlns:a16="http://schemas.microsoft.com/office/drawing/2014/main" id="{14D80347-DB3C-49A9-A41D-CF7B61A6B741}"/>
              </a:ext>
            </a:extLst>
          </p:cNvPr>
          <p:cNvSpPr txBox="1"/>
          <p:nvPr/>
        </p:nvSpPr>
        <p:spPr>
          <a:xfrm>
            <a:off x="6955605" y="3527988"/>
            <a:ext cx="1962364" cy="646331"/>
          </a:xfrm>
          <a:prstGeom prst="rect">
            <a:avLst/>
          </a:prstGeom>
          <a:solidFill>
            <a:schemeClr val="bg1">
              <a:lumMod val="85000"/>
            </a:schemeClr>
          </a:solidFill>
        </p:spPr>
        <p:txBody>
          <a:bodyPr wrap="square" rtlCol="0">
            <a:spAutoFit/>
          </a:bodyPr>
          <a:lstStyle/>
          <a:p>
            <a:r>
              <a:rPr lang="es-MX" b="1" dirty="0"/>
              <a:t>Herramientas de visualización</a:t>
            </a:r>
            <a:endParaRPr lang="es-HN" b="1" dirty="0"/>
          </a:p>
        </p:txBody>
      </p:sp>
      <p:sp>
        <p:nvSpPr>
          <p:cNvPr id="11" name="CuadroTexto 10">
            <a:extLst>
              <a:ext uri="{FF2B5EF4-FFF2-40B4-BE49-F238E27FC236}">
                <a16:creationId xmlns:a16="http://schemas.microsoft.com/office/drawing/2014/main" id="{BB0E022C-1AA1-420B-9593-1172791EB2AF}"/>
              </a:ext>
            </a:extLst>
          </p:cNvPr>
          <p:cNvSpPr txBox="1"/>
          <p:nvPr/>
        </p:nvSpPr>
        <p:spPr>
          <a:xfrm>
            <a:off x="8108670" y="1980985"/>
            <a:ext cx="1962364" cy="646331"/>
          </a:xfrm>
          <a:prstGeom prst="rect">
            <a:avLst/>
          </a:prstGeom>
          <a:solidFill>
            <a:schemeClr val="bg1">
              <a:lumMod val="85000"/>
            </a:schemeClr>
          </a:solidFill>
        </p:spPr>
        <p:txBody>
          <a:bodyPr wrap="square" rtlCol="0">
            <a:spAutoFit/>
          </a:bodyPr>
          <a:lstStyle/>
          <a:p>
            <a:r>
              <a:rPr lang="es-MX" b="1" dirty="0"/>
              <a:t>Análisis de Precisión</a:t>
            </a:r>
            <a:endParaRPr lang="es-HN" b="1" dirty="0"/>
          </a:p>
        </p:txBody>
      </p:sp>
      <p:sp>
        <p:nvSpPr>
          <p:cNvPr id="12" name="Rectángulo 11">
            <a:extLst>
              <a:ext uri="{FF2B5EF4-FFF2-40B4-BE49-F238E27FC236}">
                <a16:creationId xmlns:a16="http://schemas.microsoft.com/office/drawing/2014/main" id="{B0AF24C4-8386-4198-8589-19CBBF5A090B}"/>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Herramientas de análisis</a:t>
            </a:r>
            <a:endParaRPr lang="es-HN" sz="2800" b="1" dirty="0">
              <a:latin typeface="Agency FB" panose="020B0503020202020204" pitchFamily="34" charset="0"/>
            </a:endParaRPr>
          </a:p>
        </p:txBody>
      </p:sp>
    </p:spTree>
    <p:extLst>
      <p:ext uri="{BB962C8B-B14F-4D97-AF65-F5344CB8AC3E}">
        <p14:creationId xmlns:p14="http://schemas.microsoft.com/office/powerpoint/2010/main" val="383750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1464907" y="4441370"/>
              <a:ext cx="1268964" cy="17168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pic>
        <p:nvPicPr>
          <p:cNvPr id="11" name="Imagen 10">
            <a:extLst>
              <a:ext uri="{FF2B5EF4-FFF2-40B4-BE49-F238E27FC236}">
                <a16:creationId xmlns:a16="http://schemas.microsoft.com/office/drawing/2014/main" id="{9391FA09-2E97-40C7-AF9B-838BFD0EB8A1}"/>
              </a:ext>
            </a:extLst>
          </p:cNvPr>
          <p:cNvPicPr>
            <a:picLocks noChangeAspect="1"/>
          </p:cNvPicPr>
          <p:nvPr/>
        </p:nvPicPr>
        <p:blipFill>
          <a:blip r:embed="rId3"/>
          <a:stretch>
            <a:fillRect/>
          </a:stretch>
        </p:blipFill>
        <p:spPr>
          <a:xfrm>
            <a:off x="6504416" y="4998388"/>
            <a:ext cx="5544430" cy="3110381"/>
          </a:xfrm>
          <a:prstGeom prst="rect">
            <a:avLst/>
          </a:prstGeom>
        </p:spPr>
      </p:pic>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Datos de Actividad del sistema Nacional MRV</a:t>
            </a:r>
          </a:p>
        </p:txBody>
      </p:sp>
      <p:pic>
        <p:nvPicPr>
          <p:cNvPr id="13" name="Imagen 12">
            <a:extLst>
              <a:ext uri="{FF2B5EF4-FFF2-40B4-BE49-F238E27FC236}">
                <a16:creationId xmlns:a16="http://schemas.microsoft.com/office/drawing/2014/main" id="{C317F7BC-13D5-4795-B5C6-9C89320DF957}"/>
              </a:ext>
            </a:extLst>
          </p:cNvPr>
          <p:cNvPicPr>
            <a:picLocks noChangeAspect="1"/>
          </p:cNvPicPr>
          <p:nvPr/>
        </p:nvPicPr>
        <p:blipFill>
          <a:blip r:embed="rId4"/>
          <a:stretch>
            <a:fillRect/>
          </a:stretch>
        </p:blipFill>
        <p:spPr>
          <a:xfrm>
            <a:off x="6517693" y="958135"/>
            <a:ext cx="5557709" cy="3110380"/>
          </a:xfrm>
          <a:prstGeom prst="rect">
            <a:avLst/>
          </a:prstGeom>
        </p:spPr>
      </p:pic>
      <p:sp>
        <p:nvSpPr>
          <p:cNvPr id="14" name="CuadroTexto 13">
            <a:extLst>
              <a:ext uri="{FF2B5EF4-FFF2-40B4-BE49-F238E27FC236}">
                <a16:creationId xmlns:a16="http://schemas.microsoft.com/office/drawing/2014/main" id="{4CB458F0-39B5-46C6-888C-C2D519111233}"/>
              </a:ext>
            </a:extLst>
          </p:cNvPr>
          <p:cNvSpPr txBox="1"/>
          <p:nvPr/>
        </p:nvSpPr>
        <p:spPr>
          <a:xfrm>
            <a:off x="6517694" y="304421"/>
            <a:ext cx="5557708"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y seleccionar “Datos de Actividad 2006 – 2016”</a:t>
            </a:r>
          </a:p>
        </p:txBody>
      </p:sp>
      <p:pic>
        <p:nvPicPr>
          <p:cNvPr id="15" name="Imagen 14">
            <a:extLst>
              <a:ext uri="{FF2B5EF4-FFF2-40B4-BE49-F238E27FC236}">
                <a16:creationId xmlns:a16="http://schemas.microsoft.com/office/drawing/2014/main" id="{DCFABC0F-BD9E-4D37-AF85-EB3081C13063}"/>
              </a:ext>
            </a:extLst>
          </p:cNvPr>
          <p:cNvPicPr>
            <a:picLocks noChangeAspect="1"/>
          </p:cNvPicPr>
          <p:nvPr/>
        </p:nvPicPr>
        <p:blipFill rotWithShape="1">
          <a:blip r:embed="rId4"/>
          <a:srcRect b="11319"/>
          <a:stretch/>
        </p:blipFill>
        <p:spPr>
          <a:xfrm>
            <a:off x="0" y="4991006"/>
            <a:ext cx="6267062" cy="3110381"/>
          </a:xfrm>
          <a:prstGeom prst="rect">
            <a:avLst/>
          </a:prstGeom>
        </p:spPr>
      </p:pic>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 en la caja “Estadísticas” en la sección de Departamento</a:t>
            </a:r>
          </a:p>
        </p:txBody>
      </p:sp>
      <p:sp>
        <p:nvSpPr>
          <p:cNvPr id="17" name="Rectángulo 16">
            <a:extLst>
              <a:ext uri="{FF2B5EF4-FFF2-40B4-BE49-F238E27FC236}">
                <a16:creationId xmlns:a16="http://schemas.microsoft.com/office/drawing/2014/main" id="{6025D2BA-958E-4456-90B4-3C2A5B326FC2}"/>
              </a:ext>
            </a:extLst>
          </p:cNvPr>
          <p:cNvSpPr/>
          <p:nvPr/>
        </p:nvSpPr>
        <p:spPr>
          <a:xfrm>
            <a:off x="3489648" y="5598367"/>
            <a:ext cx="687586" cy="28283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7" y="4352057"/>
            <a:ext cx="5544430" cy="646331"/>
          </a:xfrm>
          <a:prstGeom prst="rect">
            <a:avLst/>
          </a:prstGeom>
          <a:solidFill>
            <a:schemeClr val="accent4">
              <a:lumMod val="40000"/>
              <a:lumOff val="60000"/>
            </a:schemeClr>
          </a:solidFill>
        </p:spPr>
        <p:txBody>
          <a:bodyPr wrap="square" rtlCol="0">
            <a:spAutoFit/>
          </a:bodyPr>
          <a:lstStyle/>
          <a:p>
            <a:pPr algn="ctr"/>
            <a:r>
              <a:rPr lang="es-CL" b="1" dirty="0"/>
              <a:t>Paso 4: Ver reporte de pérdida anual, ganancia anual de bosque y deforestación neta por departamento</a:t>
            </a:r>
          </a:p>
        </p:txBody>
      </p:sp>
    </p:spTree>
    <p:extLst>
      <p:ext uri="{BB962C8B-B14F-4D97-AF65-F5344CB8AC3E}">
        <p14:creationId xmlns:p14="http://schemas.microsoft.com/office/powerpoint/2010/main" val="1992661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CECE06-8E64-274F-80E7-0B8D5663958A}"/>
              </a:ext>
            </a:extLst>
          </p:cNvPr>
          <p:cNvSpPr>
            <a:spLocks noGrp="1"/>
          </p:cNvSpPr>
          <p:nvPr>
            <p:ph type="title"/>
          </p:nvPr>
        </p:nvSpPr>
        <p:spPr>
          <a:xfrm>
            <a:off x="954442" y="2645015"/>
            <a:ext cx="5461909" cy="888057"/>
          </a:xfrm>
        </p:spPr>
        <p:txBody>
          <a:bodyPr>
            <a:normAutofit/>
          </a:bodyPr>
          <a:lstStyle/>
          <a:p>
            <a:r>
              <a:rPr lang="es-ES_tradnl" sz="3500" dirty="0">
                <a:solidFill>
                  <a:schemeClr val="bg1"/>
                </a:solidFill>
                <a:latin typeface="Arial Narrow" panose="020B0606020202030204" pitchFamily="34" charset="0"/>
              </a:rPr>
              <a:t>HALLAZGOS</a:t>
            </a:r>
          </a:p>
        </p:txBody>
      </p:sp>
      <p:sp>
        <p:nvSpPr>
          <p:cNvPr id="6" name="Marcador de pie de página 5">
            <a:extLst>
              <a:ext uri="{FF2B5EF4-FFF2-40B4-BE49-F238E27FC236}">
                <a16:creationId xmlns:a16="http://schemas.microsoft.com/office/drawing/2014/main" id="{69793615-1647-1B48-9592-473627270FA6}"/>
              </a:ext>
            </a:extLst>
          </p:cNvPr>
          <p:cNvSpPr>
            <a:spLocks noGrp="1"/>
          </p:cNvSpPr>
          <p:nvPr>
            <p:ph type="ftr" sz="quarter" idx="11"/>
          </p:nvPr>
        </p:nvSpPr>
        <p:spPr/>
        <p:txBody>
          <a:bodyPr/>
          <a:lstStyle/>
          <a:p>
            <a:r>
              <a:rPr lang="es-ES_tradnl"/>
              <a:t>CONSORCIO / ESTRATEGIA "EL FUTURO DE NUESTROS BOSQUES" DE GUATEMALA</a:t>
            </a:r>
            <a:endParaRPr lang="es-ES_tradnl" dirty="0"/>
          </a:p>
        </p:txBody>
      </p:sp>
      <p:sp>
        <p:nvSpPr>
          <p:cNvPr id="7" name="Marcador de número de diapositiva 6">
            <a:extLst>
              <a:ext uri="{FF2B5EF4-FFF2-40B4-BE49-F238E27FC236}">
                <a16:creationId xmlns:a16="http://schemas.microsoft.com/office/drawing/2014/main" id="{A159D718-818B-9D40-B61B-2635767A37F1}"/>
              </a:ext>
            </a:extLst>
          </p:cNvPr>
          <p:cNvSpPr>
            <a:spLocks noGrp="1"/>
          </p:cNvSpPr>
          <p:nvPr>
            <p:ph type="sldNum" sz="quarter" idx="12"/>
          </p:nvPr>
        </p:nvSpPr>
        <p:spPr/>
        <p:txBody>
          <a:bodyPr/>
          <a:lstStyle/>
          <a:p>
            <a:fld id="{E06C95C9-A9A9-B84A-92C4-5CE5C350A818}" type="slidenum">
              <a:rPr lang="es-ES_tradnl" smtClean="0"/>
              <a:pPr/>
              <a:t>50</a:t>
            </a:fld>
            <a:endParaRPr lang="es-ES_tradnl" dirty="0"/>
          </a:p>
        </p:txBody>
      </p:sp>
    </p:spTree>
    <p:extLst>
      <p:ext uri="{BB962C8B-B14F-4D97-AF65-F5344CB8AC3E}">
        <p14:creationId xmlns:p14="http://schemas.microsoft.com/office/powerpoint/2010/main" val="24777032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4" y="1120346"/>
            <a:ext cx="6096000"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51</a:t>
            </a:fld>
            <a:endParaRPr lang="es-ES_tradnl" dirty="0"/>
          </a:p>
        </p:txBody>
      </p:sp>
      <p:pic>
        <p:nvPicPr>
          <p:cNvPr id="7" name="Imagen 6">
            <a:extLst>
              <a:ext uri="{FF2B5EF4-FFF2-40B4-BE49-F238E27FC236}">
                <a16:creationId xmlns:a16="http://schemas.microsoft.com/office/drawing/2014/main" id="{C31428EF-6136-4D01-8069-4C8538291E17}"/>
              </a:ext>
            </a:extLst>
          </p:cNvPr>
          <p:cNvPicPr>
            <a:picLocks noChangeAspect="1"/>
          </p:cNvPicPr>
          <p:nvPr/>
        </p:nvPicPr>
        <p:blipFill>
          <a:blip r:embed="rId2"/>
          <a:stretch>
            <a:fillRect/>
          </a:stretch>
        </p:blipFill>
        <p:spPr>
          <a:xfrm>
            <a:off x="2904" y="1019958"/>
            <a:ext cx="3461474" cy="2776638"/>
          </a:xfrm>
          <a:prstGeom prst="rect">
            <a:avLst/>
          </a:prstGeom>
        </p:spPr>
      </p:pic>
      <p:pic>
        <p:nvPicPr>
          <p:cNvPr id="8" name="Imagen 7">
            <a:extLst>
              <a:ext uri="{FF2B5EF4-FFF2-40B4-BE49-F238E27FC236}">
                <a16:creationId xmlns:a16="http://schemas.microsoft.com/office/drawing/2014/main" id="{8A795B8C-EE1B-4139-A35F-B32A9BAF3D31}"/>
              </a:ext>
            </a:extLst>
          </p:cNvPr>
          <p:cNvPicPr>
            <a:picLocks noChangeAspect="1"/>
          </p:cNvPicPr>
          <p:nvPr/>
        </p:nvPicPr>
        <p:blipFill>
          <a:blip r:embed="rId3"/>
          <a:stretch>
            <a:fillRect/>
          </a:stretch>
        </p:blipFill>
        <p:spPr>
          <a:xfrm>
            <a:off x="2904" y="3879498"/>
            <a:ext cx="3461474" cy="2891155"/>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3601245" y="1980639"/>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3601245" y="4876678"/>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pic>
        <p:nvPicPr>
          <p:cNvPr id="11" name="Imagen 10">
            <a:extLst>
              <a:ext uri="{FF2B5EF4-FFF2-40B4-BE49-F238E27FC236}">
                <a16:creationId xmlns:a16="http://schemas.microsoft.com/office/drawing/2014/main" id="{C577FC9B-3693-4A06-A0DA-561EDEBAF0D7}"/>
              </a:ext>
            </a:extLst>
          </p:cNvPr>
          <p:cNvPicPr>
            <a:picLocks noChangeAspect="1"/>
          </p:cNvPicPr>
          <p:nvPr/>
        </p:nvPicPr>
        <p:blipFill>
          <a:blip r:embed="rId4"/>
          <a:stretch>
            <a:fillRect/>
          </a:stretch>
        </p:blipFill>
        <p:spPr>
          <a:xfrm>
            <a:off x="6098904" y="1120346"/>
            <a:ext cx="3879083" cy="3089174"/>
          </a:xfrm>
          <a:prstGeom prst="rect">
            <a:avLst/>
          </a:prstGeom>
        </p:spPr>
      </p:pic>
      <p:pic>
        <p:nvPicPr>
          <p:cNvPr id="12" name="Imagen 11">
            <a:extLst>
              <a:ext uri="{FF2B5EF4-FFF2-40B4-BE49-F238E27FC236}">
                <a16:creationId xmlns:a16="http://schemas.microsoft.com/office/drawing/2014/main" id="{2510AAAA-FF67-47AA-A6BE-5840BAACAD5E}"/>
              </a:ext>
            </a:extLst>
          </p:cNvPr>
          <p:cNvPicPr>
            <a:picLocks noChangeAspect="1"/>
          </p:cNvPicPr>
          <p:nvPr/>
        </p:nvPicPr>
        <p:blipFill>
          <a:blip r:embed="rId5"/>
          <a:stretch>
            <a:fillRect/>
          </a:stretch>
        </p:blipFill>
        <p:spPr>
          <a:xfrm>
            <a:off x="8061487" y="3429000"/>
            <a:ext cx="4130513" cy="3089174"/>
          </a:xfrm>
          <a:prstGeom prst="rect">
            <a:avLst/>
          </a:prstGeom>
        </p:spPr>
      </p:pic>
      <p:sp>
        <p:nvSpPr>
          <p:cNvPr id="13" name="Rectángulo 12">
            <a:extLst>
              <a:ext uri="{FF2B5EF4-FFF2-40B4-BE49-F238E27FC236}">
                <a16:creationId xmlns:a16="http://schemas.microsoft.com/office/drawing/2014/main" id="{0BA4DE7B-A5FA-4EE5-8BBC-CC1909F41697}"/>
              </a:ext>
            </a:extLst>
          </p:cNvPr>
          <p:cNvSpPr/>
          <p:nvPr/>
        </p:nvSpPr>
        <p:spPr>
          <a:xfrm>
            <a:off x="10156372" y="1980639"/>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3464377" y="1019958"/>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spTree>
    <p:extLst>
      <p:ext uri="{BB962C8B-B14F-4D97-AF65-F5344CB8AC3E}">
        <p14:creationId xmlns:p14="http://schemas.microsoft.com/office/powerpoint/2010/main" val="3155500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D7E0C3D-AA6D-4BD7-AA70-D2D3EF6C342E}"/>
              </a:ext>
            </a:extLst>
          </p:cNvPr>
          <p:cNvSpPr/>
          <p:nvPr/>
        </p:nvSpPr>
        <p:spPr>
          <a:xfrm>
            <a:off x="2903" y="1120346"/>
            <a:ext cx="8052525" cy="5733209"/>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Marcador de pie de página 3">
            <a:extLst>
              <a:ext uri="{FF2B5EF4-FFF2-40B4-BE49-F238E27FC236}">
                <a16:creationId xmlns:a16="http://schemas.microsoft.com/office/drawing/2014/main" id="{39E66DF9-AF24-4062-89B9-F4CAD69AEBD8}"/>
              </a:ext>
            </a:extLst>
          </p:cNvPr>
          <p:cNvSpPr>
            <a:spLocks noGrp="1"/>
          </p:cNvSpPr>
          <p:nvPr>
            <p:ph type="ftr" sz="quarter" idx="11"/>
          </p:nvPr>
        </p:nvSpPr>
        <p:spPr>
          <a:xfrm>
            <a:off x="1628504" y="6488430"/>
            <a:ext cx="8859520" cy="365125"/>
          </a:xfrm>
        </p:spPr>
        <p:txBody>
          <a:bodyPr/>
          <a:lstStyle/>
          <a:p>
            <a:r>
              <a:rPr lang="es-ES_tradnl"/>
              <a:t>CONSORCIO / ESTRATEGIA "EL FUTURO DE NUESTROS BOSQUES" DE GUATEMALA</a:t>
            </a:r>
            <a:endParaRPr lang="es-ES_tradnl" dirty="0"/>
          </a:p>
        </p:txBody>
      </p:sp>
      <p:sp>
        <p:nvSpPr>
          <p:cNvPr id="6" name="Marcador de número de diapositiva 4">
            <a:extLst>
              <a:ext uri="{FF2B5EF4-FFF2-40B4-BE49-F238E27FC236}">
                <a16:creationId xmlns:a16="http://schemas.microsoft.com/office/drawing/2014/main" id="{45492423-5311-4BB0-9295-88188B5AFA60}"/>
              </a:ext>
            </a:extLst>
          </p:cNvPr>
          <p:cNvSpPr>
            <a:spLocks noGrp="1"/>
          </p:cNvSpPr>
          <p:nvPr>
            <p:ph type="sldNum" sz="quarter" idx="12"/>
          </p:nvPr>
        </p:nvSpPr>
        <p:spPr>
          <a:xfrm>
            <a:off x="11036664" y="6488430"/>
            <a:ext cx="914400" cy="365125"/>
          </a:xfrm>
        </p:spPr>
        <p:txBody>
          <a:bodyPr/>
          <a:lstStyle/>
          <a:p>
            <a:fld id="{E06C95C9-A9A9-B84A-92C4-5CE5C350A818}" type="slidenum">
              <a:rPr lang="es-ES_tradnl" smtClean="0"/>
              <a:pPr/>
              <a:t>52</a:t>
            </a:fld>
            <a:endParaRPr lang="es-ES_tradnl" dirty="0"/>
          </a:p>
        </p:txBody>
      </p:sp>
      <p:sp>
        <p:nvSpPr>
          <p:cNvPr id="13" name="Rectángulo 12">
            <a:extLst>
              <a:ext uri="{FF2B5EF4-FFF2-40B4-BE49-F238E27FC236}">
                <a16:creationId xmlns:a16="http://schemas.microsoft.com/office/drawing/2014/main" id="{0BA4DE7B-A5FA-4EE5-8BBC-CC1909F41697}"/>
              </a:ext>
            </a:extLst>
          </p:cNvPr>
          <p:cNvSpPr/>
          <p:nvPr/>
        </p:nvSpPr>
        <p:spPr>
          <a:xfrm>
            <a:off x="9520754" y="1371372"/>
            <a:ext cx="1613880" cy="83110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Mapa GIMBUT </a:t>
            </a:r>
          </a:p>
          <a:p>
            <a:pPr algn="ctr"/>
            <a:r>
              <a:rPr lang="es-ES" b="1" dirty="0">
                <a:solidFill>
                  <a:schemeClr val="tx1">
                    <a:lumMod val="95000"/>
                    <a:lumOff val="5000"/>
                  </a:schemeClr>
                </a:solidFill>
              </a:rPr>
              <a:t>2006 - 2016</a:t>
            </a:r>
            <a:endParaRPr lang="es-GT" b="1" dirty="0">
              <a:solidFill>
                <a:schemeClr val="tx1">
                  <a:lumMod val="95000"/>
                  <a:lumOff val="5000"/>
                </a:schemeClr>
              </a:solidFill>
            </a:endParaRPr>
          </a:p>
        </p:txBody>
      </p:sp>
      <p:sp>
        <p:nvSpPr>
          <p:cNvPr id="14" name="Rectángulo 13">
            <a:extLst>
              <a:ext uri="{FF2B5EF4-FFF2-40B4-BE49-F238E27FC236}">
                <a16:creationId xmlns:a16="http://schemas.microsoft.com/office/drawing/2014/main" id="{1BEBF62F-0969-4CC1-A6FB-6C2A1CC1C4EF}"/>
              </a:ext>
            </a:extLst>
          </p:cNvPr>
          <p:cNvSpPr/>
          <p:nvPr/>
        </p:nvSpPr>
        <p:spPr>
          <a:xfrm>
            <a:off x="4419707" y="1617511"/>
            <a:ext cx="2456141" cy="4736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Nuevo mapa dinámica</a:t>
            </a:r>
            <a:endParaRPr lang="es-GT" b="1" dirty="0">
              <a:solidFill>
                <a:schemeClr val="tx1">
                  <a:lumMod val="95000"/>
                  <a:lumOff val="5000"/>
                </a:schemeClr>
              </a:solidFill>
            </a:endParaRPr>
          </a:p>
        </p:txBody>
      </p:sp>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pic>
        <p:nvPicPr>
          <p:cNvPr id="16" name="Imagen 15">
            <a:extLst>
              <a:ext uri="{FF2B5EF4-FFF2-40B4-BE49-F238E27FC236}">
                <a16:creationId xmlns:a16="http://schemas.microsoft.com/office/drawing/2014/main" id="{8377EB57-BAE0-4B54-AD3A-45B7E3492FCB}"/>
              </a:ext>
            </a:extLst>
          </p:cNvPr>
          <p:cNvPicPr>
            <a:picLocks noChangeAspect="1"/>
          </p:cNvPicPr>
          <p:nvPr/>
        </p:nvPicPr>
        <p:blipFill>
          <a:blip r:embed="rId2"/>
          <a:stretch>
            <a:fillRect/>
          </a:stretch>
        </p:blipFill>
        <p:spPr>
          <a:xfrm>
            <a:off x="0" y="1120346"/>
            <a:ext cx="3502030" cy="2421191"/>
          </a:xfrm>
          <a:prstGeom prst="rect">
            <a:avLst/>
          </a:prstGeom>
        </p:spPr>
      </p:pic>
      <p:pic>
        <p:nvPicPr>
          <p:cNvPr id="17" name="Imagen 16">
            <a:extLst>
              <a:ext uri="{FF2B5EF4-FFF2-40B4-BE49-F238E27FC236}">
                <a16:creationId xmlns:a16="http://schemas.microsoft.com/office/drawing/2014/main" id="{A387F2E4-4DF7-4F3B-818C-08BCAEA1CAA4}"/>
              </a:ext>
            </a:extLst>
          </p:cNvPr>
          <p:cNvPicPr>
            <a:picLocks noChangeAspect="1"/>
          </p:cNvPicPr>
          <p:nvPr/>
        </p:nvPicPr>
        <p:blipFill>
          <a:blip r:embed="rId3"/>
          <a:stretch>
            <a:fillRect/>
          </a:stretch>
        </p:blipFill>
        <p:spPr>
          <a:xfrm>
            <a:off x="-94078" y="4133500"/>
            <a:ext cx="3596108" cy="2720055"/>
          </a:xfrm>
          <a:prstGeom prst="rect">
            <a:avLst/>
          </a:prstGeom>
        </p:spPr>
      </p:pic>
      <p:pic>
        <p:nvPicPr>
          <p:cNvPr id="19" name="Imagen 18">
            <a:extLst>
              <a:ext uri="{FF2B5EF4-FFF2-40B4-BE49-F238E27FC236}">
                <a16:creationId xmlns:a16="http://schemas.microsoft.com/office/drawing/2014/main" id="{C238D20B-2C81-48FB-9C86-67C076B8BBED}"/>
              </a:ext>
            </a:extLst>
          </p:cNvPr>
          <p:cNvPicPr>
            <a:picLocks noChangeAspect="1"/>
          </p:cNvPicPr>
          <p:nvPr/>
        </p:nvPicPr>
        <p:blipFill>
          <a:blip r:embed="rId4"/>
          <a:stretch>
            <a:fillRect/>
          </a:stretch>
        </p:blipFill>
        <p:spPr>
          <a:xfrm>
            <a:off x="8152409" y="2330941"/>
            <a:ext cx="4001164" cy="3074872"/>
          </a:xfrm>
          <a:prstGeom prst="rect">
            <a:avLst/>
          </a:prstGeom>
        </p:spPr>
      </p:pic>
      <p:pic>
        <p:nvPicPr>
          <p:cNvPr id="20" name="Imagen 19">
            <a:extLst>
              <a:ext uri="{FF2B5EF4-FFF2-40B4-BE49-F238E27FC236}">
                <a16:creationId xmlns:a16="http://schemas.microsoft.com/office/drawing/2014/main" id="{01D52EB5-B5E8-42A9-84EE-322ECFA748D0}"/>
              </a:ext>
            </a:extLst>
          </p:cNvPr>
          <p:cNvPicPr>
            <a:picLocks noChangeAspect="1"/>
          </p:cNvPicPr>
          <p:nvPr/>
        </p:nvPicPr>
        <p:blipFill>
          <a:blip r:embed="rId5"/>
          <a:stretch>
            <a:fillRect/>
          </a:stretch>
        </p:blipFill>
        <p:spPr>
          <a:xfrm>
            <a:off x="3531657" y="2330941"/>
            <a:ext cx="4388909" cy="3190303"/>
          </a:xfrm>
          <a:prstGeom prst="rect">
            <a:avLst/>
          </a:prstGeom>
        </p:spPr>
      </p:pic>
      <p:sp>
        <p:nvSpPr>
          <p:cNvPr id="9" name="Rectángulo 8">
            <a:extLst>
              <a:ext uri="{FF2B5EF4-FFF2-40B4-BE49-F238E27FC236}">
                <a16:creationId xmlns:a16="http://schemas.microsoft.com/office/drawing/2014/main" id="{3429629D-5DA9-4B8A-AB0D-B81C2AF85494}"/>
              </a:ext>
            </a:extLst>
          </p:cNvPr>
          <p:cNvSpPr/>
          <p:nvPr/>
        </p:nvSpPr>
        <p:spPr>
          <a:xfrm>
            <a:off x="2358070" y="112753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2006</a:t>
            </a:r>
            <a:endParaRPr lang="es-GT" b="1" dirty="0">
              <a:solidFill>
                <a:schemeClr val="tx1">
                  <a:lumMod val="95000"/>
                  <a:lumOff val="5000"/>
                </a:schemeClr>
              </a:solidFill>
            </a:endParaRPr>
          </a:p>
        </p:txBody>
      </p:sp>
      <p:sp>
        <p:nvSpPr>
          <p:cNvPr id="10" name="Rectángulo 9">
            <a:extLst>
              <a:ext uri="{FF2B5EF4-FFF2-40B4-BE49-F238E27FC236}">
                <a16:creationId xmlns:a16="http://schemas.microsoft.com/office/drawing/2014/main" id="{BD58BD30-BAE6-4B3B-BD31-87764EDDADE3}"/>
              </a:ext>
            </a:extLst>
          </p:cNvPr>
          <p:cNvSpPr/>
          <p:nvPr/>
        </p:nvSpPr>
        <p:spPr>
          <a:xfrm>
            <a:off x="2300247" y="4131652"/>
            <a:ext cx="1201783" cy="4876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b="1" dirty="0">
                <a:solidFill>
                  <a:schemeClr val="tx1">
                    <a:lumMod val="95000"/>
                    <a:lumOff val="5000"/>
                  </a:schemeClr>
                </a:solidFill>
              </a:rPr>
              <a:t>2016</a:t>
            </a:r>
            <a:endParaRPr lang="es-GT" b="1" dirty="0">
              <a:solidFill>
                <a:schemeClr val="tx1">
                  <a:lumMod val="95000"/>
                  <a:lumOff val="5000"/>
                </a:schemeClr>
              </a:solidFill>
            </a:endParaRPr>
          </a:p>
        </p:txBody>
      </p:sp>
    </p:spTree>
    <p:extLst>
      <p:ext uri="{BB962C8B-B14F-4D97-AF65-F5344CB8AC3E}">
        <p14:creationId xmlns:p14="http://schemas.microsoft.com/office/powerpoint/2010/main" val="1221659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2617E8B8-4B64-42AF-8165-D14CB84423E3}"/>
              </a:ext>
            </a:extLst>
          </p:cNvPr>
          <p:cNvSpPr/>
          <p:nvPr/>
        </p:nvSpPr>
        <p:spPr>
          <a:xfrm>
            <a:off x="0" y="0"/>
            <a:ext cx="12192000" cy="991402"/>
          </a:xfrm>
          <a:prstGeom prst="rect">
            <a:avLst/>
          </a:prstGeom>
          <a:solidFill>
            <a:schemeClr val="tx1">
              <a:lumMod val="75000"/>
              <a:lumOff val="2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latin typeface="Agency FB" panose="020B0503020202020204" pitchFamily="34" charset="0"/>
              </a:rPr>
              <a:t>Hallazgos nuevo mapa dinámica forestal con mapas anteriores</a:t>
            </a:r>
            <a:endParaRPr lang="es-HN" sz="2800" b="1" dirty="0">
              <a:latin typeface="Agency FB" panose="020B0503020202020204" pitchFamily="34" charset="0"/>
            </a:endParaRPr>
          </a:p>
        </p:txBody>
      </p:sp>
      <p:grpSp>
        <p:nvGrpSpPr>
          <p:cNvPr id="3" name="Grupo 2">
            <a:extLst>
              <a:ext uri="{FF2B5EF4-FFF2-40B4-BE49-F238E27FC236}">
                <a16:creationId xmlns:a16="http://schemas.microsoft.com/office/drawing/2014/main" id="{1972513B-7057-4C06-BE1F-02A533311F8E}"/>
              </a:ext>
            </a:extLst>
          </p:cNvPr>
          <p:cNvGrpSpPr/>
          <p:nvPr/>
        </p:nvGrpSpPr>
        <p:grpSpPr>
          <a:xfrm>
            <a:off x="1826672" y="991402"/>
            <a:ext cx="8048147" cy="5866598"/>
            <a:chOff x="1826672" y="991402"/>
            <a:chExt cx="8048147" cy="5866598"/>
          </a:xfrm>
        </p:grpSpPr>
        <p:pic>
          <p:nvPicPr>
            <p:cNvPr id="18" name="Picture 3">
              <a:extLst>
                <a:ext uri="{FF2B5EF4-FFF2-40B4-BE49-F238E27FC236}">
                  <a16:creationId xmlns:a16="http://schemas.microsoft.com/office/drawing/2014/main" id="{D8F1A37A-5F38-4BF0-9F3D-4146B1A7FC4B}"/>
                </a:ext>
              </a:extLst>
            </p:cNvPr>
            <p:cNvPicPr>
              <a:picLocks noChangeAspect="1"/>
            </p:cNvPicPr>
            <p:nvPr/>
          </p:nvPicPr>
          <p:blipFill>
            <a:blip r:embed="rId2"/>
            <a:stretch>
              <a:fillRect/>
            </a:stretch>
          </p:blipFill>
          <p:spPr>
            <a:xfrm>
              <a:off x="1826672" y="991402"/>
              <a:ext cx="8048147" cy="5866598"/>
            </a:xfrm>
            <a:prstGeom prst="rect">
              <a:avLst/>
            </a:prstGeom>
          </p:spPr>
        </p:pic>
        <p:sp>
          <p:nvSpPr>
            <p:cNvPr id="2" name="CuadroTexto 1">
              <a:extLst>
                <a:ext uri="{FF2B5EF4-FFF2-40B4-BE49-F238E27FC236}">
                  <a16:creationId xmlns:a16="http://schemas.microsoft.com/office/drawing/2014/main" id="{BD3C83C7-0C53-436B-88CB-59ECB53C147F}"/>
                </a:ext>
              </a:extLst>
            </p:cNvPr>
            <p:cNvSpPr txBox="1"/>
            <p:nvPr/>
          </p:nvSpPr>
          <p:spPr>
            <a:xfrm>
              <a:off x="8357672" y="1001505"/>
              <a:ext cx="1517147" cy="369332"/>
            </a:xfrm>
            <a:prstGeom prst="rect">
              <a:avLst/>
            </a:prstGeom>
            <a:solidFill>
              <a:srgbClr val="FFFF00"/>
            </a:solidFill>
          </p:spPr>
          <p:txBody>
            <a:bodyPr wrap="none" rtlCol="0">
              <a:spAutoFit/>
            </a:bodyPr>
            <a:lstStyle/>
            <a:p>
              <a:r>
                <a:rPr lang="es-CL" b="1" dirty="0"/>
                <a:t>IMAGEN 2006</a:t>
              </a:r>
            </a:p>
          </p:txBody>
        </p:sp>
      </p:grpSp>
      <p:grpSp>
        <p:nvGrpSpPr>
          <p:cNvPr id="7" name="Grupo 6">
            <a:extLst>
              <a:ext uri="{FF2B5EF4-FFF2-40B4-BE49-F238E27FC236}">
                <a16:creationId xmlns:a16="http://schemas.microsoft.com/office/drawing/2014/main" id="{4A8C96DA-6C3D-440B-8602-D7CF912D4A9E}"/>
              </a:ext>
            </a:extLst>
          </p:cNvPr>
          <p:cNvGrpSpPr/>
          <p:nvPr/>
        </p:nvGrpSpPr>
        <p:grpSpPr>
          <a:xfrm>
            <a:off x="1826671" y="991402"/>
            <a:ext cx="8048148" cy="5854531"/>
            <a:chOff x="1826671" y="991402"/>
            <a:chExt cx="8048148" cy="5854531"/>
          </a:xfrm>
        </p:grpSpPr>
        <p:pic>
          <p:nvPicPr>
            <p:cNvPr id="21" name="Picture 3">
              <a:extLst>
                <a:ext uri="{FF2B5EF4-FFF2-40B4-BE49-F238E27FC236}">
                  <a16:creationId xmlns:a16="http://schemas.microsoft.com/office/drawing/2014/main" id="{9342D767-341F-47E2-B559-578D91F2DDA9}"/>
                </a:ext>
              </a:extLst>
            </p:cNvPr>
            <p:cNvPicPr>
              <a:picLocks noChangeAspect="1"/>
            </p:cNvPicPr>
            <p:nvPr/>
          </p:nvPicPr>
          <p:blipFill>
            <a:blip r:embed="rId3"/>
            <a:stretch>
              <a:fillRect/>
            </a:stretch>
          </p:blipFill>
          <p:spPr>
            <a:xfrm>
              <a:off x="1826671" y="991402"/>
              <a:ext cx="8048147" cy="5854531"/>
            </a:xfrm>
            <a:prstGeom prst="rect">
              <a:avLst/>
            </a:prstGeom>
          </p:spPr>
        </p:pic>
        <p:sp>
          <p:nvSpPr>
            <p:cNvPr id="22" name="CuadroTexto 21">
              <a:extLst>
                <a:ext uri="{FF2B5EF4-FFF2-40B4-BE49-F238E27FC236}">
                  <a16:creationId xmlns:a16="http://schemas.microsoft.com/office/drawing/2014/main" id="{21035E27-B87E-49CC-9E53-1EC35E4C60B1}"/>
                </a:ext>
              </a:extLst>
            </p:cNvPr>
            <p:cNvSpPr txBox="1"/>
            <p:nvPr/>
          </p:nvSpPr>
          <p:spPr>
            <a:xfrm>
              <a:off x="7008329" y="991402"/>
              <a:ext cx="2866490" cy="646331"/>
            </a:xfrm>
            <a:prstGeom prst="rect">
              <a:avLst/>
            </a:prstGeom>
            <a:solidFill>
              <a:srgbClr val="FFFF00"/>
            </a:solidFill>
          </p:spPr>
          <p:txBody>
            <a:bodyPr wrap="none" rtlCol="0">
              <a:spAutoFit/>
            </a:bodyPr>
            <a:lstStyle/>
            <a:p>
              <a:pPr algn="ctr"/>
              <a:r>
                <a:rPr lang="es-CL" b="1" dirty="0"/>
                <a:t>MÁSCARA DE BOSQUE 2006</a:t>
              </a:r>
            </a:p>
            <a:p>
              <a:pPr algn="ctr"/>
              <a:r>
                <a:rPr lang="es-CL" b="1" dirty="0"/>
                <a:t>(Mapa GIMBUT)</a:t>
              </a:r>
            </a:p>
          </p:txBody>
        </p:sp>
      </p:grpSp>
      <p:grpSp>
        <p:nvGrpSpPr>
          <p:cNvPr id="8" name="Grupo 7">
            <a:extLst>
              <a:ext uri="{FF2B5EF4-FFF2-40B4-BE49-F238E27FC236}">
                <a16:creationId xmlns:a16="http://schemas.microsoft.com/office/drawing/2014/main" id="{A161FE40-AF45-4B58-836E-B00DBBBC7CEC}"/>
              </a:ext>
            </a:extLst>
          </p:cNvPr>
          <p:cNvGrpSpPr/>
          <p:nvPr/>
        </p:nvGrpSpPr>
        <p:grpSpPr>
          <a:xfrm>
            <a:off x="1826670" y="1001505"/>
            <a:ext cx="8048147" cy="5889246"/>
            <a:chOff x="1826670" y="611035"/>
            <a:chExt cx="8048147" cy="5889246"/>
          </a:xfrm>
        </p:grpSpPr>
        <p:pic>
          <p:nvPicPr>
            <p:cNvPr id="24" name="Picture 3">
              <a:extLst>
                <a:ext uri="{FF2B5EF4-FFF2-40B4-BE49-F238E27FC236}">
                  <a16:creationId xmlns:a16="http://schemas.microsoft.com/office/drawing/2014/main" id="{DFC51017-E48C-46AE-BCFB-C902173786B8}"/>
                </a:ext>
              </a:extLst>
            </p:cNvPr>
            <p:cNvPicPr>
              <a:picLocks noChangeAspect="1"/>
            </p:cNvPicPr>
            <p:nvPr/>
          </p:nvPicPr>
          <p:blipFill>
            <a:blip r:embed="rId4"/>
            <a:stretch>
              <a:fillRect/>
            </a:stretch>
          </p:blipFill>
          <p:spPr>
            <a:xfrm>
              <a:off x="1826670" y="611035"/>
              <a:ext cx="8048147" cy="5889246"/>
            </a:xfrm>
            <a:prstGeom prst="rect">
              <a:avLst/>
            </a:prstGeom>
          </p:spPr>
        </p:pic>
        <p:sp>
          <p:nvSpPr>
            <p:cNvPr id="23" name="CuadroTexto 22">
              <a:extLst>
                <a:ext uri="{FF2B5EF4-FFF2-40B4-BE49-F238E27FC236}">
                  <a16:creationId xmlns:a16="http://schemas.microsoft.com/office/drawing/2014/main" id="{11D817FF-A100-4136-BE0C-3D44EAD18EB4}"/>
                </a:ext>
              </a:extLst>
            </p:cNvPr>
            <p:cNvSpPr txBox="1"/>
            <p:nvPr/>
          </p:nvSpPr>
          <p:spPr>
            <a:xfrm>
              <a:off x="7008327" y="617307"/>
              <a:ext cx="2866490" cy="646331"/>
            </a:xfrm>
            <a:prstGeom prst="rect">
              <a:avLst/>
            </a:prstGeom>
            <a:solidFill>
              <a:srgbClr val="FFFF00"/>
            </a:solidFill>
          </p:spPr>
          <p:txBody>
            <a:bodyPr wrap="square" rtlCol="0">
              <a:spAutoFit/>
            </a:bodyPr>
            <a:lstStyle/>
            <a:p>
              <a:pPr algn="ctr"/>
              <a:r>
                <a:rPr lang="es-CL" b="1" dirty="0"/>
                <a:t>MÁSCARA DE BOSQUE (Nuevo mapa dinámica)</a:t>
              </a:r>
            </a:p>
          </p:txBody>
        </p:sp>
      </p:grpSp>
    </p:spTree>
    <p:extLst>
      <p:ext uri="{BB962C8B-B14F-4D97-AF65-F5344CB8AC3E}">
        <p14:creationId xmlns:p14="http://schemas.microsoft.com/office/powerpoint/2010/main" val="39109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F0FD152-4B69-4927-9C34-D5C8F97C58CA}"/>
              </a:ext>
            </a:extLst>
          </p:cNvPr>
          <p:cNvPicPr>
            <a:picLocks noChangeAspect="1"/>
          </p:cNvPicPr>
          <p:nvPr/>
        </p:nvPicPr>
        <p:blipFill>
          <a:blip r:embed="rId2"/>
          <a:stretch>
            <a:fillRect/>
          </a:stretch>
        </p:blipFill>
        <p:spPr>
          <a:xfrm>
            <a:off x="0" y="97728"/>
            <a:ext cx="12192000" cy="6662543"/>
          </a:xfrm>
          <a:prstGeom prst="rect">
            <a:avLst/>
          </a:prstGeom>
        </p:spPr>
      </p:pic>
      <p:sp>
        <p:nvSpPr>
          <p:cNvPr id="9" name="Rectángulo 8">
            <a:extLst>
              <a:ext uri="{FF2B5EF4-FFF2-40B4-BE49-F238E27FC236}">
                <a16:creationId xmlns:a16="http://schemas.microsoft.com/office/drawing/2014/main" id="{65DA945A-56BF-446F-99C7-0F993F5669B2}"/>
              </a:ext>
            </a:extLst>
          </p:cNvPr>
          <p:cNvSpPr/>
          <p:nvPr/>
        </p:nvSpPr>
        <p:spPr>
          <a:xfrm>
            <a:off x="7620000" y="4038600"/>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15">
            <a:extLst>
              <a:ext uri="{FF2B5EF4-FFF2-40B4-BE49-F238E27FC236}">
                <a16:creationId xmlns:a16="http://schemas.microsoft.com/office/drawing/2014/main" id="{7550F5F6-9F21-44D7-93A7-A68858FA71A0}"/>
              </a:ext>
            </a:extLst>
          </p:cNvPr>
          <p:cNvSpPr/>
          <p:nvPr/>
        </p:nvSpPr>
        <p:spPr>
          <a:xfrm>
            <a:off x="7722394" y="4848225"/>
            <a:ext cx="1737360" cy="3810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599194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781F9C1-613A-40FC-A0CF-EC3292370837}"/>
              </a:ext>
            </a:extLst>
          </p:cNvPr>
          <p:cNvPicPr>
            <a:picLocks noChangeAspect="1"/>
          </p:cNvPicPr>
          <p:nvPr/>
        </p:nvPicPr>
        <p:blipFill>
          <a:blip r:embed="rId2"/>
          <a:stretch>
            <a:fillRect/>
          </a:stretch>
        </p:blipFill>
        <p:spPr>
          <a:xfrm>
            <a:off x="0" y="46628"/>
            <a:ext cx="12192000" cy="6764743"/>
          </a:xfrm>
          <a:prstGeom prst="rect">
            <a:avLst/>
          </a:prstGeom>
        </p:spPr>
      </p:pic>
      <p:sp>
        <p:nvSpPr>
          <p:cNvPr id="7" name="Rectángulo 6">
            <a:extLst>
              <a:ext uri="{FF2B5EF4-FFF2-40B4-BE49-F238E27FC236}">
                <a16:creationId xmlns:a16="http://schemas.microsoft.com/office/drawing/2014/main" id="{AF2C0946-2299-4CA1-948E-F3CC64C3105F}"/>
              </a:ext>
            </a:extLst>
          </p:cNvPr>
          <p:cNvSpPr/>
          <p:nvPr/>
        </p:nvSpPr>
        <p:spPr>
          <a:xfrm>
            <a:off x="8229600" y="321310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986DFD64-AA73-4489-B41B-D37BCB583167}"/>
              </a:ext>
            </a:extLst>
          </p:cNvPr>
          <p:cNvSpPr/>
          <p:nvPr/>
        </p:nvSpPr>
        <p:spPr>
          <a:xfrm>
            <a:off x="10287000" y="3194050"/>
            <a:ext cx="1371600" cy="3937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61C6E053-B69B-4E65-B32C-D85DBBC50134}"/>
              </a:ext>
            </a:extLst>
          </p:cNvPr>
          <p:cNvSpPr/>
          <p:nvPr/>
        </p:nvSpPr>
        <p:spPr>
          <a:xfrm>
            <a:off x="4432300" y="5010150"/>
            <a:ext cx="1371600" cy="393700"/>
          </a:xfrm>
          <a:prstGeom prst="rect">
            <a:avLst/>
          </a:prstGeom>
          <a:solidFill>
            <a:srgbClr val="F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57E516D0-A606-4E5D-A3FA-272F85B93DD8}"/>
              </a:ext>
            </a:extLst>
          </p:cNvPr>
          <p:cNvSpPr/>
          <p:nvPr/>
        </p:nvSpPr>
        <p:spPr>
          <a:xfrm>
            <a:off x="6578600" y="4997450"/>
            <a:ext cx="1371600" cy="3937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a:extLst>
              <a:ext uri="{FF2B5EF4-FFF2-40B4-BE49-F238E27FC236}">
                <a16:creationId xmlns:a16="http://schemas.microsoft.com/office/drawing/2014/main" id="{46416B2B-D095-4A83-9991-FEF6A5FB4F2D}"/>
              </a:ext>
            </a:extLst>
          </p:cNvPr>
          <p:cNvSpPr/>
          <p:nvPr/>
        </p:nvSpPr>
        <p:spPr>
          <a:xfrm>
            <a:off x="8229600" y="1811020"/>
            <a:ext cx="1371600" cy="3937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C71548B0-9734-4AE5-A5FA-A5C084702A7B}"/>
              </a:ext>
            </a:extLst>
          </p:cNvPr>
          <p:cNvSpPr/>
          <p:nvPr/>
        </p:nvSpPr>
        <p:spPr>
          <a:xfrm>
            <a:off x="10393680" y="1821180"/>
            <a:ext cx="1371600" cy="3937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71915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75BB298-09FA-460D-8349-780A8B3D18CC}"/>
              </a:ext>
            </a:extLst>
          </p:cNvPr>
          <p:cNvPicPr>
            <a:picLocks noChangeAspect="1"/>
          </p:cNvPicPr>
          <p:nvPr/>
        </p:nvPicPr>
        <p:blipFill>
          <a:blip r:embed="rId2"/>
          <a:stretch>
            <a:fillRect/>
          </a:stretch>
        </p:blipFill>
        <p:spPr>
          <a:xfrm>
            <a:off x="0" y="-317500"/>
            <a:ext cx="12080217" cy="6858000"/>
          </a:xfrm>
          <a:prstGeom prst="rect">
            <a:avLst/>
          </a:prstGeom>
        </p:spPr>
      </p:pic>
      <p:sp>
        <p:nvSpPr>
          <p:cNvPr id="6" name="Rectángulo 5">
            <a:extLst>
              <a:ext uri="{FF2B5EF4-FFF2-40B4-BE49-F238E27FC236}">
                <a16:creationId xmlns:a16="http://schemas.microsoft.com/office/drawing/2014/main" id="{A1261282-6FA7-4188-B637-2F95FA478F2D}"/>
              </a:ext>
            </a:extLst>
          </p:cNvPr>
          <p:cNvSpPr/>
          <p:nvPr/>
        </p:nvSpPr>
        <p:spPr>
          <a:xfrm>
            <a:off x="9182100" y="914400"/>
            <a:ext cx="1092200" cy="292100"/>
          </a:xfrm>
          <a:prstGeom prst="rect">
            <a:avLst/>
          </a:prstGeom>
          <a:solidFill>
            <a:srgbClr val="4C8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8791D7C1-2B29-43B4-BD17-85912FAD492E}"/>
              </a:ext>
            </a:extLst>
          </p:cNvPr>
          <p:cNvSpPr/>
          <p:nvPr/>
        </p:nvSpPr>
        <p:spPr>
          <a:xfrm>
            <a:off x="10707358" y="901700"/>
            <a:ext cx="1092200" cy="292100"/>
          </a:xfrm>
          <a:prstGeom prst="rect">
            <a:avLst/>
          </a:prstGeom>
          <a:solidFill>
            <a:srgbClr val="C9E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8C076D8E-665D-46F4-96A7-9DC54E468C2A}"/>
              </a:ext>
            </a:extLst>
          </p:cNvPr>
          <p:cNvSpPr/>
          <p:nvPr/>
        </p:nvSpPr>
        <p:spPr>
          <a:xfrm>
            <a:off x="9182100" y="1752600"/>
            <a:ext cx="1092200" cy="292100"/>
          </a:xfrm>
          <a:prstGeom prst="rect">
            <a:avLst/>
          </a:prstGeom>
          <a:solidFill>
            <a:srgbClr val="00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A6A4C57C-9594-485B-B52C-D33BC81A7D2E}"/>
              </a:ext>
            </a:extLst>
          </p:cNvPr>
          <p:cNvSpPr/>
          <p:nvPr/>
        </p:nvSpPr>
        <p:spPr>
          <a:xfrm>
            <a:off x="10707358" y="1752600"/>
            <a:ext cx="1092200" cy="292100"/>
          </a:xfrm>
          <a:prstGeom prst="rect">
            <a:avLst/>
          </a:prstGeom>
          <a:solidFill>
            <a:srgbClr val="FF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E1BD2225-A5DF-44A2-A4AB-09A2DDAF3680}"/>
              </a:ext>
            </a:extLst>
          </p:cNvPr>
          <p:cNvSpPr/>
          <p:nvPr/>
        </p:nvSpPr>
        <p:spPr>
          <a:xfrm>
            <a:off x="10046958" y="2603500"/>
            <a:ext cx="1092200" cy="29210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774467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A7C0BB5-B428-47C5-8E78-789DC8EB28F4}"/>
              </a:ext>
            </a:extLst>
          </p:cNvPr>
          <p:cNvPicPr>
            <a:picLocks noChangeAspect="1"/>
          </p:cNvPicPr>
          <p:nvPr/>
        </p:nvPicPr>
        <p:blipFill>
          <a:blip r:embed="rId2"/>
          <a:stretch>
            <a:fillRect/>
          </a:stretch>
        </p:blipFill>
        <p:spPr>
          <a:xfrm>
            <a:off x="6299200" y="646072"/>
            <a:ext cx="5623533" cy="5565856"/>
          </a:xfrm>
          <a:prstGeom prst="rect">
            <a:avLst/>
          </a:prstGeom>
        </p:spPr>
      </p:pic>
      <p:pic>
        <p:nvPicPr>
          <p:cNvPr id="3" name="Imagen 2">
            <a:extLst>
              <a:ext uri="{FF2B5EF4-FFF2-40B4-BE49-F238E27FC236}">
                <a16:creationId xmlns:a16="http://schemas.microsoft.com/office/drawing/2014/main" id="{64F784D3-C9F0-424F-BF2F-21B4C7E1D76C}"/>
              </a:ext>
            </a:extLst>
          </p:cNvPr>
          <p:cNvPicPr>
            <a:picLocks noChangeAspect="1"/>
          </p:cNvPicPr>
          <p:nvPr/>
        </p:nvPicPr>
        <p:blipFill>
          <a:blip r:embed="rId3"/>
          <a:stretch>
            <a:fillRect/>
          </a:stretch>
        </p:blipFill>
        <p:spPr>
          <a:xfrm>
            <a:off x="269640" y="646072"/>
            <a:ext cx="5623162" cy="5565856"/>
          </a:xfrm>
          <a:prstGeom prst="rect">
            <a:avLst/>
          </a:prstGeom>
        </p:spPr>
      </p:pic>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spTree>
    <p:extLst>
      <p:ext uri="{BB962C8B-B14F-4D97-AF65-F5344CB8AC3E}">
        <p14:creationId xmlns:p14="http://schemas.microsoft.com/office/powerpoint/2010/main" val="1266084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PROCEDENTE DEL MODELO DE CLASIFICACIÓN AUTOMATIZADA</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PROCEDENTE DEL LA TELE INTERPRETACIÓN Y EDICIÓN MANUAL</a:t>
            </a:r>
          </a:p>
        </p:txBody>
      </p:sp>
      <p:pic>
        <p:nvPicPr>
          <p:cNvPr id="2" name="Imagen 1">
            <a:extLst>
              <a:ext uri="{FF2B5EF4-FFF2-40B4-BE49-F238E27FC236}">
                <a16:creationId xmlns:a16="http://schemas.microsoft.com/office/drawing/2014/main" id="{1B7670AA-17B5-4271-812E-28BC2470CE59}"/>
              </a:ext>
            </a:extLst>
          </p:cNvPr>
          <p:cNvPicPr>
            <a:picLocks noChangeAspect="1"/>
          </p:cNvPicPr>
          <p:nvPr/>
        </p:nvPicPr>
        <p:blipFill>
          <a:blip r:embed="rId2"/>
          <a:stretch>
            <a:fillRect/>
          </a:stretch>
        </p:blipFill>
        <p:spPr>
          <a:xfrm>
            <a:off x="279335" y="727846"/>
            <a:ext cx="5491970" cy="5430416"/>
          </a:xfrm>
          <a:prstGeom prst="rect">
            <a:avLst/>
          </a:prstGeom>
        </p:spPr>
      </p:pic>
      <p:pic>
        <p:nvPicPr>
          <p:cNvPr id="3" name="Imagen 2">
            <a:extLst>
              <a:ext uri="{FF2B5EF4-FFF2-40B4-BE49-F238E27FC236}">
                <a16:creationId xmlns:a16="http://schemas.microsoft.com/office/drawing/2014/main" id="{0F782829-0B9C-4ADB-ADE1-FD0AA88405E6}"/>
              </a:ext>
            </a:extLst>
          </p:cNvPr>
          <p:cNvPicPr>
            <a:picLocks noChangeAspect="1"/>
          </p:cNvPicPr>
          <p:nvPr/>
        </p:nvPicPr>
        <p:blipFill>
          <a:blip r:embed="rId3"/>
          <a:stretch>
            <a:fillRect/>
          </a:stretch>
        </p:blipFill>
        <p:spPr>
          <a:xfrm>
            <a:off x="6299200" y="727846"/>
            <a:ext cx="5625605" cy="5430416"/>
          </a:xfrm>
          <a:prstGeom prst="rect">
            <a:avLst/>
          </a:prstGeom>
        </p:spPr>
      </p:pic>
    </p:spTree>
    <p:extLst>
      <p:ext uri="{BB962C8B-B14F-4D97-AF65-F5344CB8AC3E}">
        <p14:creationId xmlns:p14="http://schemas.microsoft.com/office/powerpoint/2010/main" val="1569370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279335" y="-15360"/>
            <a:ext cx="5603772" cy="646331"/>
          </a:xfrm>
          <a:prstGeom prst="rect">
            <a:avLst/>
          </a:prstGeom>
          <a:solidFill>
            <a:schemeClr val="tx1"/>
          </a:solidFill>
        </p:spPr>
        <p:txBody>
          <a:bodyPr wrap="square" rtlCol="0">
            <a:spAutoFit/>
          </a:bodyPr>
          <a:lstStyle/>
          <a:p>
            <a:pPr algn="ctr"/>
            <a:r>
              <a:rPr lang="es-CL" b="1" dirty="0">
                <a:solidFill>
                  <a:schemeClr val="bg1"/>
                </a:solidFill>
              </a:rPr>
              <a:t>MAPA BASE: RESULTADO DEL MODELO DE CLASIFICACIÓN EN GEE</a:t>
            </a:r>
          </a:p>
        </p:txBody>
      </p:sp>
      <p:sp>
        <p:nvSpPr>
          <p:cNvPr id="8" name="CuadroTexto 7">
            <a:extLst>
              <a:ext uri="{FF2B5EF4-FFF2-40B4-BE49-F238E27FC236}">
                <a16:creationId xmlns:a16="http://schemas.microsoft.com/office/drawing/2014/main" id="{13E185F9-710F-4D58-99C3-0DD05F566D8C}"/>
              </a:ext>
            </a:extLst>
          </p:cNvPr>
          <p:cNvSpPr txBox="1"/>
          <p:nvPr/>
        </p:nvSpPr>
        <p:spPr>
          <a:xfrm>
            <a:off x="6299200" y="-30720"/>
            <a:ext cx="5603772" cy="646331"/>
          </a:xfrm>
          <a:prstGeom prst="rect">
            <a:avLst/>
          </a:prstGeom>
          <a:solidFill>
            <a:schemeClr val="tx1"/>
          </a:solidFill>
        </p:spPr>
        <p:txBody>
          <a:bodyPr wrap="square" rtlCol="0">
            <a:spAutoFit/>
          </a:bodyPr>
          <a:lstStyle/>
          <a:p>
            <a:pPr algn="ctr"/>
            <a:r>
              <a:rPr lang="es-CL" b="1" dirty="0">
                <a:solidFill>
                  <a:schemeClr val="bg1"/>
                </a:solidFill>
              </a:rPr>
              <a:t>MAPA EDITADO: RESULTADO DEL LA TELEINTERPRETACIÓN Y EDICIÓN</a:t>
            </a:r>
          </a:p>
        </p:txBody>
      </p:sp>
      <p:pic>
        <p:nvPicPr>
          <p:cNvPr id="5" name="Imagen 4">
            <a:extLst>
              <a:ext uri="{FF2B5EF4-FFF2-40B4-BE49-F238E27FC236}">
                <a16:creationId xmlns:a16="http://schemas.microsoft.com/office/drawing/2014/main" id="{FB0E251F-EF4E-4C72-9353-3D4DA557FB19}"/>
              </a:ext>
            </a:extLst>
          </p:cNvPr>
          <p:cNvPicPr>
            <a:picLocks noChangeAspect="1"/>
          </p:cNvPicPr>
          <p:nvPr/>
        </p:nvPicPr>
        <p:blipFill>
          <a:blip r:embed="rId2"/>
          <a:stretch>
            <a:fillRect/>
          </a:stretch>
        </p:blipFill>
        <p:spPr>
          <a:xfrm>
            <a:off x="279335" y="661432"/>
            <a:ext cx="5623533" cy="5495726"/>
          </a:xfrm>
          <a:prstGeom prst="rect">
            <a:avLst/>
          </a:prstGeom>
        </p:spPr>
      </p:pic>
      <p:pic>
        <p:nvPicPr>
          <p:cNvPr id="6" name="Imagen 5">
            <a:extLst>
              <a:ext uri="{FF2B5EF4-FFF2-40B4-BE49-F238E27FC236}">
                <a16:creationId xmlns:a16="http://schemas.microsoft.com/office/drawing/2014/main" id="{88467B4F-0D04-448F-BB38-1205DEF646FA}"/>
              </a:ext>
            </a:extLst>
          </p:cNvPr>
          <p:cNvPicPr>
            <a:picLocks noChangeAspect="1"/>
          </p:cNvPicPr>
          <p:nvPr/>
        </p:nvPicPr>
        <p:blipFill>
          <a:blip r:embed="rId3"/>
          <a:stretch>
            <a:fillRect/>
          </a:stretch>
        </p:blipFill>
        <p:spPr>
          <a:xfrm>
            <a:off x="6289134" y="661432"/>
            <a:ext cx="5603772" cy="5496830"/>
          </a:xfrm>
          <a:prstGeom prst="rect">
            <a:avLst/>
          </a:prstGeom>
        </p:spPr>
      </p:pic>
    </p:spTree>
    <p:extLst>
      <p:ext uri="{BB962C8B-B14F-4D97-AF65-F5344CB8AC3E}">
        <p14:creationId xmlns:p14="http://schemas.microsoft.com/office/powerpoint/2010/main" val="346124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1C1C8290-5011-46B4-AF7B-D78530563113}"/>
              </a:ext>
            </a:extLst>
          </p:cNvPr>
          <p:cNvGrpSpPr/>
          <p:nvPr/>
        </p:nvGrpSpPr>
        <p:grpSpPr>
          <a:xfrm>
            <a:off x="0" y="958135"/>
            <a:ext cx="6267062" cy="3191068"/>
            <a:chOff x="1142694" y="1250302"/>
            <a:chExt cx="10340180" cy="5035218"/>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a:blip r:embed="rId2"/>
            <a:stretch>
              <a:fillRect/>
            </a:stretch>
          </p:blipFill>
          <p:spPr>
            <a:xfrm>
              <a:off x="1142694" y="1250302"/>
              <a:ext cx="10340180" cy="5035218"/>
            </a:xfrm>
            <a:prstGeom prst="rect">
              <a:avLst/>
            </a:prstGeom>
          </p:spPr>
        </p:pic>
        <p:sp>
          <p:nvSpPr>
            <p:cNvPr id="9" name="Rectángulo 8">
              <a:extLst>
                <a:ext uri="{FF2B5EF4-FFF2-40B4-BE49-F238E27FC236}">
                  <a16:creationId xmlns:a16="http://schemas.microsoft.com/office/drawing/2014/main" id="{0BAF80DF-CE8E-4E0A-B526-65A239D949D8}"/>
                </a:ext>
              </a:extLst>
            </p:cNvPr>
            <p:cNvSpPr/>
            <p:nvPr/>
          </p:nvSpPr>
          <p:spPr>
            <a:xfrm>
              <a:off x="6333690" y="4559381"/>
              <a:ext cx="1444166" cy="159882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2" name="CuadroTexto 11">
            <a:extLst>
              <a:ext uri="{FF2B5EF4-FFF2-40B4-BE49-F238E27FC236}">
                <a16:creationId xmlns:a16="http://schemas.microsoft.com/office/drawing/2014/main" id="{5E86B522-7EA3-49D7-9FF2-EECC64890105}"/>
              </a:ext>
            </a:extLst>
          </p:cNvPr>
          <p:cNvSpPr txBox="1"/>
          <p:nvPr/>
        </p:nvSpPr>
        <p:spPr>
          <a:xfrm>
            <a:off x="0" y="311804"/>
            <a:ext cx="6267062" cy="646331"/>
          </a:xfrm>
          <a:prstGeom prst="rect">
            <a:avLst/>
          </a:prstGeom>
          <a:solidFill>
            <a:schemeClr val="accent4">
              <a:lumMod val="40000"/>
              <a:lumOff val="60000"/>
            </a:schemeClr>
          </a:solidFill>
        </p:spPr>
        <p:txBody>
          <a:bodyPr wrap="square" rtlCol="0">
            <a:spAutoFit/>
          </a:bodyPr>
          <a:lstStyle/>
          <a:p>
            <a:pPr algn="ctr"/>
            <a:r>
              <a:rPr lang="es-CL" b="1" dirty="0"/>
              <a:t>Paso 1: Ingresar a la sección Nivel de Referencia de Emisiones Forestales (NREF) del sistema Nacional MRV</a:t>
            </a:r>
          </a:p>
        </p:txBody>
      </p:sp>
      <p:sp>
        <p:nvSpPr>
          <p:cNvPr id="14" name="CuadroTexto 13">
            <a:extLst>
              <a:ext uri="{FF2B5EF4-FFF2-40B4-BE49-F238E27FC236}">
                <a16:creationId xmlns:a16="http://schemas.microsoft.com/office/drawing/2014/main" id="{4CB458F0-39B5-46C6-888C-C2D519111233}"/>
              </a:ext>
            </a:extLst>
          </p:cNvPr>
          <p:cNvSpPr txBox="1"/>
          <p:nvPr/>
        </p:nvSpPr>
        <p:spPr>
          <a:xfrm>
            <a:off x="6517693" y="304421"/>
            <a:ext cx="6205743" cy="646331"/>
          </a:xfrm>
          <a:prstGeom prst="rect">
            <a:avLst/>
          </a:prstGeom>
          <a:solidFill>
            <a:schemeClr val="accent4">
              <a:lumMod val="40000"/>
              <a:lumOff val="60000"/>
            </a:schemeClr>
          </a:solidFill>
        </p:spPr>
        <p:txBody>
          <a:bodyPr wrap="square" rtlCol="0">
            <a:spAutoFit/>
          </a:bodyPr>
          <a:lstStyle/>
          <a:p>
            <a:pPr algn="ctr"/>
            <a:r>
              <a:rPr lang="es-CL" b="1" dirty="0"/>
              <a:t>Paso 2: Ingresar a la herramientas de análisis y reporte del NREF Nacional 2006 – 2016</a:t>
            </a:r>
          </a:p>
        </p:txBody>
      </p:sp>
      <p:sp>
        <p:nvSpPr>
          <p:cNvPr id="16" name="CuadroTexto 15">
            <a:extLst>
              <a:ext uri="{FF2B5EF4-FFF2-40B4-BE49-F238E27FC236}">
                <a16:creationId xmlns:a16="http://schemas.microsoft.com/office/drawing/2014/main" id="{13E5735C-C319-4582-AA29-A470B1EE74EE}"/>
              </a:ext>
            </a:extLst>
          </p:cNvPr>
          <p:cNvSpPr txBox="1"/>
          <p:nvPr/>
        </p:nvSpPr>
        <p:spPr>
          <a:xfrm>
            <a:off x="0" y="4337292"/>
            <a:ext cx="6267061" cy="646331"/>
          </a:xfrm>
          <a:prstGeom prst="rect">
            <a:avLst/>
          </a:prstGeom>
          <a:solidFill>
            <a:schemeClr val="accent4">
              <a:lumMod val="40000"/>
              <a:lumOff val="60000"/>
            </a:schemeClr>
          </a:solidFill>
        </p:spPr>
        <p:txBody>
          <a:bodyPr wrap="square" rtlCol="0">
            <a:spAutoFit/>
          </a:bodyPr>
          <a:lstStyle/>
          <a:p>
            <a:pPr algn="ctr"/>
            <a:r>
              <a:rPr lang="es-CL" b="1" dirty="0"/>
              <a:t>Paso 3: Clic en la ventana </a:t>
            </a:r>
            <a:r>
              <a:rPr lang="es-CL" sz="1800" b="1" dirty="0"/>
              <a:t>“Emisiones por deforestación 2006 – 2016 (tCO</a:t>
            </a:r>
            <a:r>
              <a:rPr lang="es-CL" sz="1800" b="1" baseline="-25000" dirty="0"/>
              <a:t>2e</a:t>
            </a:r>
            <a:r>
              <a:rPr lang="es-CL" sz="1800" b="1" dirty="0"/>
              <a:t>)” en la sección deforestación</a:t>
            </a:r>
            <a:endParaRPr lang="es-CL" b="1" dirty="0"/>
          </a:p>
        </p:txBody>
      </p:sp>
      <p:sp>
        <p:nvSpPr>
          <p:cNvPr id="18" name="CuadroTexto 17">
            <a:extLst>
              <a:ext uri="{FF2B5EF4-FFF2-40B4-BE49-F238E27FC236}">
                <a16:creationId xmlns:a16="http://schemas.microsoft.com/office/drawing/2014/main" id="{B4EB8DB1-F8B6-4FD1-9A82-C39EC0BEEE78}"/>
              </a:ext>
            </a:extLst>
          </p:cNvPr>
          <p:cNvSpPr txBox="1"/>
          <p:nvPr/>
        </p:nvSpPr>
        <p:spPr>
          <a:xfrm>
            <a:off x="6504416" y="4352057"/>
            <a:ext cx="6219021" cy="646331"/>
          </a:xfrm>
          <a:prstGeom prst="rect">
            <a:avLst/>
          </a:prstGeom>
          <a:solidFill>
            <a:schemeClr val="accent4">
              <a:lumMod val="40000"/>
              <a:lumOff val="60000"/>
            </a:schemeClr>
          </a:solidFill>
        </p:spPr>
        <p:txBody>
          <a:bodyPr wrap="square" rtlCol="0">
            <a:spAutoFit/>
          </a:bodyPr>
          <a:lstStyle/>
          <a:p>
            <a:pPr algn="ctr"/>
            <a:r>
              <a:rPr lang="es-CL" b="1" dirty="0"/>
              <a:t>Paso 4: Ver reporte de emisiones anuales de CO</a:t>
            </a:r>
            <a:r>
              <a:rPr lang="es-CL" b="1" baseline="-25000" dirty="0"/>
              <a:t>2e</a:t>
            </a:r>
            <a:r>
              <a:rPr lang="es-CL" b="1" dirty="0"/>
              <a:t> por deforestación para el periodo 2006 – 2016 y anual</a:t>
            </a:r>
          </a:p>
        </p:txBody>
      </p:sp>
      <p:pic>
        <p:nvPicPr>
          <p:cNvPr id="19" name="Imagen 18">
            <a:extLst>
              <a:ext uri="{FF2B5EF4-FFF2-40B4-BE49-F238E27FC236}">
                <a16:creationId xmlns:a16="http://schemas.microsoft.com/office/drawing/2014/main" id="{994B9BE4-9119-4198-8E5A-261B0CD8C2FD}"/>
              </a:ext>
            </a:extLst>
          </p:cNvPr>
          <p:cNvPicPr/>
          <p:nvPr/>
        </p:nvPicPr>
        <p:blipFill>
          <a:blip r:embed="rId3"/>
          <a:stretch>
            <a:fillRect/>
          </a:stretch>
        </p:blipFill>
        <p:spPr>
          <a:xfrm>
            <a:off x="6504416" y="958134"/>
            <a:ext cx="6219021" cy="3344389"/>
          </a:xfrm>
          <a:prstGeom prst="rect">
            <a:avLst/>
          </a:prstGeom>
        </p:spPr>
      </p:pic>
      <p:pic>
        <p:nvPicPr>
          <p:cNvPr id="3" name="Imagen 2">
            <a:extLst>
              <a:ext uri="{FF2B5EF4-FFF2-40B4-BE49-F238E27FC236}">
                <a16:creationId xmlns:a16="http://schemas.microsoft.com/office/drawing/2014/main" id="{26F06C4F-2B22-444D-BFE8-F54955657192}"/>
              </a:ext>
            </a:extLst>
          </p:cNvPr>
          <p:cNvPicPr/>
          <p:nvPr/>
        </p:nvPicPr>
        <p:blipFill>
          <a:blip r:embed="rId3"/>
          <a:stretch>
            <a:fillRect/>
          </a:stretch>
        </p:blipFill>
        <p:spPr>
          <a:xfrm>
            <a:off x="0" y="5032050"/>
            <a:ext cx="6267061" cy="3304230"/>
          </a:xfrm>
          <a:prstGeom prst="rect">
            <a:avLst/>
          </a:prstGeom>
        </p:spPr>
      </p:pic>
      <p:sp>
        <p:nvSpPr>
          <p:cNvPr id="4" name="Rectángulo 3">
            <a:extLst>
              <a:ext uri="{FF2B5EF4-FFF2-40B4-BE49-F238E27FC236}">
                <a16:creationId xmlns:a16="http://schemas.microsoft.com/office/drawing/2014/main" id="{2F1C86CD-DAA6-4E65-881C-AFC1F9766EAC}"/>
              </a:ext>
            </a:extLst>
          </p:cNvPr>
          <p:cNvSpPr/>
          <p:nvPr/>
        </p:nvSpPr>
        <p:spPr>
          <a:xfrm>
            <a:off x="2509520" y="6654106"/>
            <a:ext cx="1264920" cy="20389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a:extLst>
              <a:ext uri="{FF2B5EF4-FFF2-40B4-BE49-F238E27FC236}">
                <a16:creationId xmlns:a16="http://schemas.microsoft.com/office/drawing/2014/main" id="{7861A81B-3687-4BD5-B6F4-4759ABF35457}"/>
              </a:ext>
            </a:extLst>
          </p:cNvPr>
          <p:cNvSpPr/>
          <p:nvPr/>
        </p:nvSpPr>
        <p:spPr>
          <a:xfrm>
            <a:off x="2500094" y="5940809"/>
            <a:ext cx="1264920" cy="20389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Imagen 5">
            <a:extLst>
              <a:ext uri="{FF2B5EF4-FFF2-40B4-BE49-F238E27FC236}">
                <a16:creationId xmlns:a16="http://schemas.microsoft.com/office/drawing/2014/main" id="{28CA9FC6-9CFA-4D69-9456-3D70D490B212}"/>
              </a:ext>
            </a:extLst>
          </p:cNvPr>
          <p:cNvPicPr>
            <a:picLocks noChangeAspect="1"/>
          </p:cNvPicPr>
          <p:nvPr/>
        </p:nvPicPr>
        <p:blipFill>
          <a:blip r:embed="rId4"/>
          <a:stretch>
            <a:fillRect/>
          </a:stretch>
        </p:blipFill>
        <p:spPr>
          <a:xfrm>
            <a:off x="6504417" y="5047921"/>
            <a:ext cx="6219021" cy="3288359"/>
          </a:xfrm>
          <a:prstGeom prst="rect">
            <a:avLst/>
          </a:prstGeom>
        </p:spPr>
      </p:pic>
    </p:spTree>
    <p:extLst>
      <p:ext uri="{BB962C8B-B14F-4D97-AF65-F5344CB8AC3E}">
        <p14:creationId xmlns:p14="http://schemas.microsoft.com/office/powerpoint/2010/main" val="220402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3956B8-0430-43EC-A1EB-89B49C58AC9F}"/>
              </a:ext>
            </a:extLst>
          </p:cNvPr>
          <p:cNvSpPr txBox="1"/>
          <p:nvPr/>
        </p:nvSpPr>
        <p:spPr>
          <a:xfrm>
            <a:off x="-4617877" y="184263"/>
            <a:ext cx="23600593" cy="461665"/>
          </a:xfrm>
          <a:prstGeom prst="rect">
            <a:avLst/>
          </a:prstGeom>
          <a:solidFill>
            <a:schemeClr val="tx1"/>
          </a:solidFill>
        </p:spPr>
        <p:txBody>
          <a:bodyPr wrap="square" rtlCol="0">
            <a:spAutoFit/>
          </a:bodyPr>
          <a:lstStyle/>
          <a:p>
            <a:pPr algn="ctr"/>
            <a:r>
              <a:rPr lang="es-CL" sz="2400" b="1" dirty="0">
                <a:solidFill>
                  <a:schemeClr val="bg1"/>
                </a:solidFill>
              </a:rPr>
              <a:t>SECUENCIA DE AVANCE EN EL PROCESO DE TELE INTERPRETACIÓN Y EDICIÓN TOPOLÓGICA DEL MAPA DE DINÁMICA FORESTAL 2006 – 2016 DE GUATEMALA </a:t>
            </a:r>
          </a:p>
        </p:txBody>
      </p:sp>
      <p:pic>
        <p:nvPicPr>
          <p:cNvPr id="5" name="Imagen 4">
            <a:extLst>
              <a:ext uri="{FF2B5EF4-FFF2-40B4-BE49-F238E27FC236}">
                <a16:creationId xmlns:a16="http://schemas.microsoft.com/office/drawing/2014/main" id="{C620D1A3-F5A2-4565-A412-74FE044310F1}"/>
              </a:ext>
            </a:extLst>
          </p:cNvPr>
          <p:cNvPicPr>
            <a:picLocks noChangeAspect="1"/>
          </p:cNvPicPr>
          <p:nvPr/>
        </p:nvPicPr>
        <p:blipFill>
          <a:blip r:embed="rId2"/>
          <a:stretch>
            <a:fillRect/>
          </a:stretch>
        </p:blipFill>
        <p:spPr>
          <a:xfrm>
            <a:off x="-4572000" y="645930"/>
            <a:ext cx="4702434" cy="6212071"/>
          </a:xfrm>
          <a:prstGeom prst="rect">
            <a:avLst/>
          </a:prstGeom>
        </p:spPr>
      </p:pic>
      <p:pic>
        <p:nvPicPr>
          <p:cNvPr id="6" name="Imagen 5">
            <a:extLst>
              <a:ext uri="{FF2B5EF4-FFF2-40B4-BE49-F238E27FC236}">
                <a16:creationId xmlns:a16="http://schemas.microsoft.com/office/drawing/2014/main" id="{7C09524A-B39A-4A8D-8AA2-C80D265B788E}"/>
              </a:ext>
            </a:extLst>
          </p:cNvPr>
          <p:cNvPicPr>
            <a:picLocks noChangeAspect="1"/>
          </p:cNvPicPr>
          <p:nvPr/>
        </p:nvPicPr>
        <p:blipFill>
          <a:blip r:embed="rId3"/>
          <a:stretch>
            <a:fillRect/>
          </a:stretch>
        </p:blipFill>
        <p:spPr>
          <a:xfrm>
            <a:off x="131695" y="645930"/>
            <a:ext cx="4696081" cy="6212070"/>
          </a:xfrm>
          <a:prstGeom prst="rect">
            <a:avLst/>
          </a:prstGeom>
        </p:spPr>
      </p:pic>
      <p:pic>
        <p:nvPicPr>
          <p:cNvPr id="7" name="Imagen 6">
            <a:extLst>
              <a:ext uri="{FF2B5EF4-FFF2-40B4-BE49-F238E27FC236}">
                <a16:creationId xmlns:a16="http://schemas.microsoft.com/office/drawing/2014/main" id="{36F0489D-FBEF-4F19-999B-CA8C426A3B59}"/>
              </a:ext>
            </a:extLst>
          </p:cNvPr>
          <p:cNvPicPr>
            <a:picLocks noChangeAspect="1"/>
          </p:cNvPicPr>
          <p:nvPr/>
        </p:nvPicPr>
        <p:blipFill>
          <a:blip r:embed="rId4"/>
          <a:stretch>
            <a:fillRect/>
          </a:stretch>
        </p:blipFill>
        <p:spPr>
          <a:xfrm>
            <a:off x="4827775" y="645929"/>
            <a:ext cx="4709291" cy="6212070"/>
          </a:xfrm>
          <a:prstGeom prst="rect">
            <a:avLst/>
          </a:prstGeom>
        </p:spPr>
      </p:pic>
      <p:pic>
        <p:nvPicPr>
          <p:cNvPr id="9" name="Imagen 8">
            <a:extLst>
              <a:ext uri="{FF2B5EF4-FFF2-40B4-BE49-F238E27FC236}">
                <a16:creationId xmlns:a16="http://schemas.microsoft.com/office/drawing/2014/main" id="{C69FC889-9F57-4DEF-B022-59E0B6988DEC}"/>
              </a:ext>
            </a:extLst>
          </p:cNvPr>
          <p:cNvPicPr>
            <a:picLocks noChangeAspect="1"/>
          </p:cNvPicPr>
          <p:nvPr/>
        </p:nvPicPr>
        <p:blipFill>
          <a:blip r:embed="rId5"/>
          <a:stretch>
            <a:fillRect/>
          </a:stretch>
        </p:blipFill>
        <p:spPr>
          <a:xfrm>
            <a:off x="9556064" y="645930"/>
            <a:ext cx="4735503" cy="6212071"/>
          </a:xfrm>
          <a:prstGeom prst="rect">
            <a:avLst/>
          </a:prstGeom>
        </p:spPr>
      </p:pic>
      <p:pic>
        <p:nvPicPr>
          <p:cNvPr id="2" name="Imagen 1">
            <a:extLst>
              <a:ext uri="{FF2B5EF4-FFF2-40B4-BE49-F238E27FC236}">
                <a16:creationId xmlns:a16="http://schemas.microsoft.com/office/drawing/2014/main" id="{50CEEF4C-F3CD-49F6-B192-0403042B333F}"/>
              </a:ext>
            </a:extLst>
          </p:cNvPr>
          <p:cNvPicPr>
            <a:picLocks noChangeAspect="1"/>
          </p:cNvPicPr>
          <p:nvPr/>
        </p:nvPicPr>
        <p:blipFill>
          <a:blip r:embed="rId6"/>
          <a:stretch>
            <a:fillRect/>
          </a:stretch>
        </p:blipFill>
        <p:spPr>
          <a:xfrm>
            <a:off x="14310565" y="645929"/>
            <a:ext cx="4718028" cy="6212070"/>
          </a:xfrm>
          <a:prstGeom prst="rect">
            <a:avLst/>
          </a:prstGeom>
        </p:spPr>
      </p:pic>
    </p:spTree>
    <p:extLst>
      <p:ext uri="{BB962C8B-B14F-4D97-AF65-F5344CB8AC3E}">
        <p14:creationId xmlns:p14="http://schemas.microsoft.com/office/powerpoint/2010/main" val="2104332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209728A-61A6-4ECB-A728-76A5F6F5680B}"/>
              </a:ext>
            </a:extLst>
          </p:cNvPr>
          <p:cNvPicPr>
            <a:picLocks noChangeAspect="1"/>
          </p:cNvPicPr>
          <p:nvPr/>
        </p:nvPicPr>
        <p:blipFill>
          <a:blip r:embed="rId2"/>
          <a:stretch>
            <a:fillRect/>
          </a:stretch>
        </p:blipFill>
        <p:spPr>
          <a:xfrm>
            <a:off x="114300" y="-172403"/>
            <a:ext cx="11963400" cy="5343525"/>
          </a:xfrm>
          <a:prstGeom prst="rect">
            <a:avLst/>
          </a:prstGeom>
        </p:spPr>
      </p:pic>
      <p:pic>
        <p:nvPicPr>
          <p:cNvPr id="5" name="Imagen 4">
            <a:extLst>
              <a:ext uri="{FF2B5EF4-FFF2-40B4-BE49-F238E27FC236}">
                <a16:creationId xmlns:a16="http://schemas.microsoft.com/office/drawing/2014/main" id="{D9A01470-35E0-40CD-A2EB-24BB234D0496}"/>
              </a:ext>
            </a:extLst>
          </p:cNvPr>
          <p:cNvPicPr>
            <a:picLocks noChangeAspect="1"/>
          </p:cNvPicPr>
          <p:nvPr/>
        </p:nvPicPr>
        <p:blipFill>
          <a:blip r:embed="rId3"/>
          <a:stretch>
            <a:fillRect/>
          </a:stretch>
        </p:blipFill>
        <p:spPr>
          <a:xfrm>
            <a:off x="82794" y="5388378"/>
            <a:ext cx="11994906" cy="5343525"/>
          </a:xfrm>
          <a:prstGeom prst="rect">
            <a:avLst/>
          </a:prstGeom>
        </p:spPr>
      </p:pic>
    </p:spTree>
    <p:extLst>
      <p:ext uri="{BB962C8B-B14F-4D97-AF65-F5344CB8AC3E}">
        <p14:creationId xmlns:p14="http://schemas.microsoft.com/office/powerpoint/2010/main" val="2936813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CF5359-0206-4F6F-815E-25FC28EDC921}"/>
              </a:ext>
            </a:extLst>
          </p:cNvPr>
          <p:cNvPicPr>
            <a:picLocks noChangeAspect="1"/>
          </p:cNvPicPr>
          <p:nvPr/>
        </p:nvPicPr>
        <p:blipFill>
          <a:blip r:embed="rId2"/>
          <a:stretch>
            <a:fillRect/>
          </a:stretch>
        </p:blipFill>
        <p:spPr>
          <a:xfrm>
            <a:off x="542810" y="3213735"/>
            <a:ext cx="11191990" cy="5391150"/>
          </a:xfrm>
          <a:prstGeom prst="rect">
            <a:avLst/>
          </a:prstGeom>
        </p:spPr>
      </p:pic>
      <p:pic>
        <p:nvPicPr>
          <p:cNvPr id="3" name="Imagen 2">
            <a:extLst>
              <a:ext uri="{FF2B5EF4-FFF2-40B4-BE49-F238E27FC236}">
                <a16:creationId xmlns:a16="http://schemas.microsoft.com/office/drawing/2014/main" id="{B03E913D-4541-4264-BFDD-1197DF163554}"/>
              </a:ext>
            </a:extLst>
          </p:cNvPr>
          <p:cNvPicPr>
            <a:picLocks noChangeAspect="1"/>
          </p:cNvPicPr>
          <p:nvPr/>
        </p:nvPicPr>
        <p:blipFill>
          <a:blip r:embed="rId3"/>
          <a:stretch>
            <a:fillRect/>
          </a:stretch>
        </p:blipFill>
        <p:spPr>
          <a:xfrm>
            <a:off x="457200" y="-2116455"/>
            <a:ext cx="11277600" cy="5391150"/>
          </a:xfrm>
          <a:prstGeom prst="rect">
            <a:avLst/>
          </a:prstGeom>
        </p:spPr>
      </p:pic>
    </p:spTree>
    <p:extLst>
      <p:ext uri="{BB962C8B-B14F-4D97-AF65-F5344CB8AC3E}">
        <p14:creationId xmlns:p14="http://schemas.microsoft.com/office/powerpoint/2010/main" val="3174993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97358BF6-D6E1-F148-8877-9DBD1C70D6D7}"/>
              </a:ext>
            </a:extLst>
          </p:cNvPr>
          <p:cNvSpPr/>
          <p:nvPr/>
        </p:nvSpPr>
        <p:spPr>
          <a:xfrm>
            <a:off x="0" y="1129228"/>
            <a:ext cx="12192000" cy="44022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8" name="Imagen 7">
            <a:extLst>
              <a:ext uri="{FF2B5EF4-FFF2-40B4-BE49-F238E27FC236}">
                <a16:creationId xmlns:a16="http://schemas.microsoft.com/office/drawing/2014/main" id="{EF28EC3F-0194-6846-9D11-7927F51E7F88}"/>
              </a:ext>
            </a:extLst>
          </p:cNvPr>
          <p:cNvPicPr>
            <a:picLocks noChangeAspect="1"/>
          </p:cNvPicPr>
          <p:nvPr/>
        </p:nvPicPr>
        <p:blipFill rotWithShape="1">
          <a:blip r:embed="rId2" cstate="print">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r="-911" b="-2316"/>
          <a:stretch/>
        </p:blipFill>
        <p:spPr>
          <a:xfrm>
            <a:off x="2865618" y="1129228"/>
            <a:ext cx="3589117" cy="3064153"/>
          </a:xfrm>
          <a:prstGeom prst="rect">
            <a:avLst/>
          </a:prstGeom>
          <a:effectLst>
            <a:outerShdw blurRad="266700" dist="342900" dir="2700000" algn="tl" rotWithShape="0">
              <a:prstClr val="black">
                <a:alpha val="22000"/>
              </a:prstClr>
            </a:outerShdw>
          </a:effectLst>
        </p:spPr>
      </p:pic>
      <p:pic>
        <p:nvPicPr>
          <p:cNvPr id="9" name="Imagen 8">
            <a:extLst>
              <a:ext uri="{FF2B5EF4-FFF2-40B4-BE49-F238E27FC236}">
                <a16:creationId xmlns:a16="http://schemas.microsoft.com/office/drawing/2014/main" id="{FEF1111F-657D-2648-B3F8-D6D20B72140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900917" y="1129228"/>
            <a:ext cx="5291083" cy="4394984"/>
          </a:xfrm>
          <a:prstGeom prst="rect">
            <a:avLst/>
          </a:prstGeom>
          <a:effectLst>
            <a:outerShdw blurRad="330200" dist="800100" dir="8100000" algn="tr" rotWithShape="0">
              <a:prstClr val="black">
                <a:alpha val="10000"/>
              </a:prstClr>
            </a:outerShdw>
          </a:effectLst>
        </p:spPr>
      </p:pic>
      <p:sp>
        <p:nvSpPr>
          <p:cNvPr id="6" name="CuadroTexto 5">
            <a:extLst>
              <a:ext uri="{FF2B5EF4-FFF2-40B4-BE49-F238E27FC236}">
                <a16:creationId xmlns:a16="http://schemas.microsoft.com/office/drawing/2014/main" id="{CC15614F-DB49-184B-82CC-D1E4E1A528A6}"/>
              </a:ext>
            </a:extLst>
          </p:cNvPr>
          <p:cNvSpPr txBox="1"/>
          <p:nvPr/>
        </p:nvSpPr>
        <p:spPr>
          <a:xfrm>
            <a:off x="-600" y="4161128"/>
            <a:ext cx="12192000" cy="461665"/>
          </a:xfrm>
          <a:prstGeom prst="rect">
            <a:avLst/>
          </a:prstGeom>
          <a:solidFill>
            <a:schemeClr val="bg1">
              <a:lumMod val="50000"/>
            </a:schemeClr>
          </a:solidFill>
        </p:spPr>
        <p:txBody>
          <a:bodyPr wrap="square" rtlCol="0">
            <a:spAutoFit/>
          </a:bodyPr>
          <a:lstStyle/>
          <a:p>
            <a:pPr algn="ctr"/>
            <a:r>
              <a:rPr lang="es-ES_tradnl" sz="2400" dirty="0">
                <a:solidFill>
                  <a:schemeClr val="bg1"/>
                </a:solidFill>
              </a:rPr>
              <a:t>Muchas Gracias</a:t>
            </a:r>
          </a:p>
        </p:txBody>
      </p:sp>
      <p:pic>
        <p:nvPicPr>
          <p:cNvPr id="10" name="Imagen 9">
            <a:extLst>
              <a:ext uri="{FF2B5EF4-FFF2-40B4-BE49-F238E27FC236}">
                <a16:creationId xmlns:a16="http://schemas.microsoft.com/office/drawing/2014/main" id="{B2B7D4C7-1CF4-A34E-8E4B-1BD6DAC3DB8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0" y="5531437"/>
            <a:ext cx="12193200" cy="1320490"/>
          </a:xfrm>
          <a:prstGeom prst="rect">
            <a:avLst/>
          </a:prstGeom>
        </p:spPr>
      </p:pic>
      <p:pic>
        <p:nvPicPr>
          <p:cNvPr id="11" name="Imagen 10">
            <a:extLst>
              <a:ext uri="{FF2B5EF4-FFF2-40B4-BE49-F238E27FC236}">
                <a16:creationId xmlns:a16="http://schemas.microsoft.com/office/drawing/2014/main" id="{D3312E45-BE38-334A-964C-7D24D337737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37207" y="95318"/>
            <a:ext cx="6556976" cy="1026685"/>
          </a:xfrm>
          <a:prstGeom prst="rect">
            <a:avLst/>
          </a:prstGeom>
        </p:spPr>
      </p:pic>
    </p:spTree>
    <p:extLst>
      <p:ext uri="{BB962C8B-B14F-4D97-AF65-F5344CB8AC3E}">
        <p14:creationId xmlns:p14="http://schemas.microsoft.com/office/powerpoint/2010/main" val="231263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339C0F3-6052-47A1-8CAA-2FA9FA280C89}"/>
              </a:ext>
            </a:extLst>
          </p:cNvPr>
          <p:cNvPicPr/>
          <p:nvPr/>
        </p:nvPicPr>
        <p:blipFill>
          <a:blip r:embed="rId2"/>
          <a:stretch>
            <a:fillRect/>
          </a:stretch>
        </p:blipFill>
        <p:spPr>
          <a:xfrm>
            <a:off x="5728996" y="1349821"/>
            <a:ext cx="5492944" cy="3166195"/>
          </a:xfrm>
          <a:prstGeom prst="rect">
            <a:avLst/>
          </a:prstGeom>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69CF6FA-D4BC-4F0E-8185-0968A59F7BE9}"/>
              </a:ext>
            </a:extLst>
          </p:cNvPr>
          <p:cNvSpPr txBox="1"/>
          <p:nvPr/>
        </p:nvSpPr>
        <p:spPr>
          <a:xfrm>
            <a:off x="92982" y="1644980"/>
            <a:ext cx="3794437" cy="307777"/>
          </a:xfrm>
          <a:prstGeom prst="rect">
            <a:avLst/>
          </a:prstGeom>
          <a:solidFill>
            <a:schemeClr val="bg1">
              <a:lumMod val="75000"/>
            </a:schemeClr>
          </a:solidFill>
        </p:spPr>
        <p:txBody>
          <a:bodyPr wrap="none" rtlCol="0">
            <a:spAutoFit/>
          </a:bodyPr>
          <a:lstStyle/>
          <a:p>
            <a:r>
              <a:rPr lang="es-CL" sz="1400" b="1" dirty="0"/>
              <a:t>Paso 1: Buscar el sitio web del MARN Guatemala</a:t>
            </a:r>
          </a:p>
        </p:txBody>
      </p:sp>
      <p:sp>
        <p:nvSpPr>
          <p:cNvPr id="7" name="CuadroTexto 6">
            <a:extLst>
              <a:ext uri="{FF2B5EF4-FFF2-40B4-BE49-F238E27FC236}">
                <a16:creationId xmlns:a16="http://schemas.microsoft.com/office/drawing/2014/main" id="{98A1DABE-46D3-4B5D-8400-D394EB824380}"/>
              </a:ext>
            </a:extLst>
          </p:cNvPr>
          <p:cNvSpPr txBox="1"/>
          <p:nvPr/>
        </p:nvSpPr>
        <p:spPr>
          <a:xfrm>
            <a:off x="5728996" y="994727"/>
            <a:ext cx="3301032" cy="307777"/>
          </a:xfrm>
          <a:prstGeom prst="rect">
            <a:avLst/>
          </a:prstGeom>
          <a:solidFill>
            <a:schemeClr val="bg1">
              <a:lumMod val="75000"/>
            </a:schemeClr>
          </a:solidFill>
        </p:spPr>
        <p:txBody>
          <a:bodyPr wrap="none" rtlCol="0">
            <a:spAutoFit/>
          </a:bodyPr>
          <a:lstStyle/>
          <a:p>
            <a:r>
              <a:rPr lang="es-CL" sz="1400" b="1" dirty="0"/>
              <a:t>Paso 2: Buscar Subportales, clic en SNICC</a:t>
            </a:r>
          </a:p>
        </p:txBody>
      </p:sp>
      <p:pic>
        <p:nvPicPr>
          <p:cNvPr id="5" name="Imagen 4">
            <a:extLst>
              <a:ext uri="{FF2B5EF4-FFF2-40B4-BE49-F238E27FC236}">
                <a16:creationId xmlns:a16="http://schemas.microsoft.com/office/drawing/2014/main" id="{3CF6A5EC-9153-496D-9FF1-BD5FBEF72267}"/>
              </a:ext>
            </a:extLst>
          </p:cNvPr>
          <p:cNvPicPr>
            <a:picLocks noChangeAspect="1"/>
          </p:cNvPicPr>
          <p:nvPr/>
        </p:nvPicPr>
        <p:blipFill>
          <a:blip r:embed="rId3"/>
          <a:stretch>
            <a:fillRect/>
          </a:stretch>
        </p:blipFill>
        <p:spPr>
          <a:xfrm>
            <a:off x="92982" y="5360742"/>
            <a:ext cx="11128958" cy="5033529"/>
          </a:xfrm>
          <a:prstGeom prst="rect">
            <a:avLst/>
          </a:prstGeom>
        </p:spPr>
      </p:pic>
      <p:sp>
        <p:nvSpPr>
          <p:cNvPr id="9" name="CuadroTexto 8">
            <a:extLst>
              <a:ext uri="{FF2B5EF4-FFF2-40B4-BE49-F238E27FC236}">
                <a16:creationId xmlns:a16="http://schemas.microsoft.com/office/drawing/2014/main" id="{26875327-CB29-4EA7-A0AF-EB0014BEC029}"/>
              </a:ext>
            </a:extLst>
          </p:cNvPr>
          <p:cNvSpPr txBox="1"/>
          <p:nvPr/>
        </p:nvSpPr>
        <p:spPr>
          <a:xfrm>
            <a:off x="92982" y="4972678"/>
            <a:ext cx="5293500" cy="307777"/>
          </a:xfrm>
          <a:prstGeom prst="rect">
            <a:avLst/>
          </a:prstGeom>
          <a:solidFill>
            <a:schemeClr val="bg1">
              <a:lumMod val="75000"/>
            </a:schemeClr>
          </a:solidFill>
        </p:spPr>
        <p:txBody>
          <a:bodyPr wrap="none" rtlCol="0">
            <a:spAutoFit/>
          </a:bodyPr>
          <a:lstStyle/>
          <a:p>
            <a:r>
              <a:rPr lang="es-CL" sz="1400" b="1" dirty="0"/>
              <a:t>Paso 3: Navegar en las diferentes secciones y herramientas del SNICC</a:t>
            </a:r>
          </a:p>
        </p:txBody>
      </p:sp>
      <p:sp>
        <p:nvSpPr>
          <p:cNvPr id="13" name="Rectángulo 12">
            <a:extLst>
              <a:ext uri="{FF2B5EF4-FFF2-40B4-BE49-F238E27FC236}">
                <a16:creationId xmlns:a16="http://schemas.microsoft.com/office/drawing/2014/main" id="{19AF69E7-978B-4B01-BAA4-2FE8D402E25B}"/>
              </a:ext>
            </a:extLst>
          </p:cNvPr>
          <p:cNvSpPr/>
          <p:nvPr/>
        </p:nvSpPr>
        <p:spPr>
          <a:xfrm>
            <a:off x="8412135" y="1974961"/>
            <a:ext cx="477865" cy="298339"/>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A633B9B2-7009-49CB-A0F7-16BEF9A666F7}"/>
              </a:ext>
            </a:extLst>
          </p:cNvPr>
          <p:cNvSpPr/>
          <p:nvPr/>
        </p:nvSpPr>
        <p:spPr>
          <a:xfrm>
            <a:off x="8412135" y="2608755"/>
            <a:ext cx="1709765" cy="185245"/>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14">
            <a:extLst>
              <a:ext uri="{FF2B5EF4-FFF2-40B4-BE49-F238E27FC236}">
                <a16:creationId xmlns:a16="http://schemas.microsoft.com/office/drawing/2014/main" id="{E44FF69B-4330-4295-9598-5F432A7D8F02}"/>
              </a:ext>
            </a:extLst>
          </p:cNvPr>
          <p:cNvSpPr/>
          <p:nvPr/>
        </p:nvSpPr>
        <p:spPr>
          <a:xfrm>
            <a:off x="10380307" y="11675814"/>
            <a:ext cx="617893" cy="410030"/>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Imagen 15">
            <a:extLst>
              <a:ext uri="{FF2B5EF4-FFF2-40B4-BE49-F238E27FC236}">
                <a16:creationId xmlns:a16="http://schemas.microsoft.com/office/drawing/2014/main" id="{148A7206-4BCE-455F-AE3D-FC993F266F20}"/>
              </a:ext>
            </a:extLst>
          </p:cNvPr>
          <p:cNvPicPr>
            <a:picLocks noChangeAspect="1"/>
          </p:cNvPicPr>
          <p:nvPr/>
        </p:nvPicPr>
        <p:blipFill>
          <a:blip r:embed="rId4"/>
          <a:stretch>
            <a:fillRect/>
          </a:stretch>
        </p:blipFill>
        <p:spPr>
          <a:xfrm>
            <a:off x="92982" y="2050303"/>
            <a:ext cx="5052791" cy="20891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38316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E6000F8-34D3-45DD-BA73-4685A425B009}"/>
              </a:ext>
            </a:extLst>
          </p:cNvPr>
          <p:cNvPicPr>
            <a:picLocks noChangeAspect="1"/>
          </p:cNvPicPr>
          <p:nvPr/>
        </p:nvPicPr>
        <p:blipFill rotWithShape="1">
          <a:blip r:embed="rId2"/>
          <a:srcRect b="53858"/>
          <a:stretch/>
        </p:blipFill>
        <p:spPr>
          <a:xfrm>
            <a:off x="1217339" y="5061857"/>
            <a:ext cx="10340180" cy="2323322"/>
          </a:xfrm>
          <a:prstGeom prst="rect">
            <a:avLst/>
          </a:prstGeom>
        </p:spPr>
      </p:pic>
      <p:pic>
        <p:nvPicPr>
          <p:cNvPr id="4" name="Imagen 3">
            <a:extLst>
              <a:ext uri="{FF2B5EF4-FFF2-40B4-BE49-F238E27FC236}">
                <a16:creationId xmlns:a16="http://schemas.microsoft.com/office/drawing/2014/main" id="{E339C0F3-6052-47A1-8CAA-2FA9FA280C89}"/>
              </a:ext>
            </a:extLst>
          </p:cNvPr>
          <p:cNvPicPr/>
          <p:nvPr/>
        </p:nvPicPr>
        <p:blipFill>
          <a:blip r:embed="rId3"/>
          <a:stretch>
            <a:fillRect/>
          </a:stretch>
        </p:blipFill>
        <p:spPr>
          <a:xfrm>
            <a:off x="5728996" y="1349821"/>
            <a:ext cx="5492944" cy="3166195"/>
          </a:xfrm>
          <a:prstGeom prst="rect">
            <a:avLst/>
          </a:prstGeom>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69CF6FA-D4BC-4F0E-8185-0968A59F7BE9}"/>
              </a:ext>
            </a:extLst>
          </p:cNvPr>
          <p:cNvSpPr txBox="1"/>
          <p:nvPr/>
        </p:nvSpPr>
        <p:spPr>
          <a:xfrm>
            <a:off x="92982" y="1736175"/>
            <a:ext cx="3794437" cy="307777"/>
          </a:xfrm>
          <a:prstGeom prst="rect">
            <a:avLst/>
          </a:prstGeom>
          <a:solidFill>
            <a:schemeClr val="bg1">
              <a:lumMod val="75000"/>
            </a:schemeClr>
          </a:solidFill>
        </p:spPr>
        <p:txBody>
          <a:bodyPr wrap="none" rtlCol="0">
            <a:spAutoFit/>
          </a:bodyPr>
          <a:lstStyle/>
          <a:p>
            <a:r>
              <a:rPr lang="es-CL" sz="1400" b="1" dirty="0"/>
              <a:t>Paso 1: Buscar el sitio web del MARN Guatemala</a:t>
            </a:r>
          </a:p>
        </p:txBody>
      </p:sp>
      <p:sp>
        <p:nvSpPr>
          <p:cNvPr id="7" name="CuadroTexto 6">
            <a:extLst>
              <a:ext uri="{FF2B5EF4-FFF2-40B4-BE49-F238E27FC236}">
                <a16:creationId xmlns:a16="http://schemas.microsoft.com/office/drawing/2014/main" id="{98A1DABE-46D3-4B5D-8400-D394EB824380}"/>
              </a:ext>
            </a:extLst>
          </p:cNvPr>
          <p:cNvSpPr txBox="1"/>
          <p:nvPr/>
        </p:nvSpPr>
        <p:spPr>
          <a:xfrm>
            <a:off x="5728996" y="994727"/>
            <a:ext cx="3301032" cy="307777"/>
          </a:xfrm>
          <a:prstGeom prst="rect">
            <a:avLst/>
          </a:prstGeom>
          <a:solidFill>
            <a:schemeClr val="bg1">
              <a:lumMod val="75000"/>
            </a:schemeClr>
          </a:solidFill>
        </p:spPr>
        <p:txBody>
          <a:bodyPr wrap="none" rtlCol="0">
            <a:spAutoFit/>
          </a:bodyPr>
          <a:lstStyle/>
          <a:p>
            <a:r>
              <a:rPr lang="es-CL" sz="1400" b="1" dirty="0"/>
              <a:t>Paso 2: Buscar Subportales, clic en SNICC</a:t>
            </a:r>
          </a:p>
        </p:txBody>
      </p:sp>
      <p:pic>
        <p:nvPicPr>
          <p:cNvPr id="5" name="Imagen 4">
            <a:extLst>
              <a:ext uri="{FF2B5EF4-FFF2-40B4-BE49-F238E27FC236}">
                <a16:creationId xmlns:a16="http://schemas.microsoft.com/office/drawing/2014/main" id="{8FBB96BE-79A9-42E0-A8CA-4A4B857EEC29}"/>
              </a:ext>
            </a:extLst>
          </p:cNvPr>
          <p:cNvPicPr>
            <a:picLocks noChangeAspect="1"/>
          </p:cNvPicPr>
          <p:nvPr/>
        </p:nvPicPr>
        <p:blipFill>
          <a:blip r:embed="rId4"/>
          <a:stretch>
            <a:fillRect/>
          </a:stretch>
        </p:blipFill>
        <p:spPr>
          <a:xfrm>
            <a:off x="92982" y="2050304"/>
            <a:ext cx="4715225" cy="19496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170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5B3CD80-2559-4074-B2EB-9BAC72E9487C}"/>
              </a:ext>
            </a:extLst>
          </p:cNvPr>
          <p:cNvPicPr>
            <a:picLocks noChangeAspect="1"/>
          </p:cNvPicPr>
          <p:nvPr/>
        </p:nvPicPr>
        <p:blipFill>
          <a:blip r:embed="rId2"/>
          <a:stretch>
            <a:fillRect/>
          </a:stretch>
        </p:blipFill>
        <p:spPr>
          <a:xfrm>
            <a:off x="181471" y="11180003"/>
            <a:ext cx="12040219" cy="5835950"/>
          </a:xfrm>
          <a:prstGeom prst="rect">
            <a:avLst/>
          </a:prstGeom>
        </p:spPr>
      </p:pic>
      <p:pic>
        <p:nvPicPr>
          <p:cNvPr id="4" name="Imagen 3">
            <a:extLst>
              <a:ext uri="{FF2B5EF4-FFF2-40B4-BE49-F238E27FC236}">
                <a16:creationId xmlns:a16="http://schemas.microsoft.com/office/drawing/2014/main" id="{E339C0F3-6052-47A1-8CAA-2FA9FA280C89}"/>
              </a:ext>
            </a:extLst>
          </p:cNvPr>
          <p:cNvPicPr/>
          <p:nvPr/>
        </p:nvPicPr>
        <p:blipFill>
          <a:blip r:embed="rId3"/>
          <a:stretch>
            <a:fillRect/>
          </a:stretch>
        </p:blipFill>
        <p:spPr>
          <a:xfrm>
            <a:off x="5728996" y="1349821"/>
            <a:ext cx="5492944" cy="3166195"/>
          </a:xfrm>
          <a:prstGeom prst="rect">
            <a:avLst/>
          </a:prstGeom>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69CF6FA-D4BC-4F0E-8185-0968A59F7BE9}"/>
              </a:ext>
            </a:extLst>
          </p:cNvPr>
          <p:cNvSpPr txBox="1"/>
          <p:nvPr/>
        </p:nvSpPr>
        <p:spPr>
          <a:xfrm>
            <a:off x="92982" y="1644980"/>
            <a:ext cx="3794437" cy="307777"/>
          </a:xfrm>
          <a:prstGeom prst="rect">
            <a:avLst/>
          </a:prstGeom>
          <a:solidFill>
            <a:schemeClr val="bg1">
              <a:lumMod val="75000"/>
            </a:schemeClr>
          </a:solidFill>
        </p:spPr>
        <p:txBody>
          <a:bodyPr wrap="none" rtlCol="0">
            <a:spAutoFit/>
          </a:bodyPr>
          <a:lstStyle/>
          <a:p>
            <a:r>
              <a:rPr lang="es-CL" sz="1400" b="1" dirty="0"/>
              <a:t>Paso 1: Buscar el sitio web del MARN Guatemala</a:t>
            </a:r>
          </a:p>
        </p:txBody>
      </p:sp>
      <p:sp>
        <p:nvSpPr>
          <p:cNvPr id="7" name="CuadroTexto 6">
            <a:extLst>
              <a:ext uri="{FF2B5EF4-FFF2-40B4-BE49-F238E27FC236}">
                <a16:creationId xmlns:a16="http://schemas.microsoft.com/office/drawing/2014/main" id="{98A1DABE-46D3-4B5D-8400-D394EB824380}"/>
              </a:ext>
            </a:extLst>
          </p:cNvPr>
          <p:cNvSpPr txBox="1"/>
          <p:nvPr/>
        </p:nvSpPr>
        <p:spPr>
          <a:xfrm>
            <a:off x="5728996" y="994727"/>
            <a:ext cx="3301032" cy="307777"/>
          </a:xfrm>
          <a:prstGeom prst="rect">
            <a:avLst/>
          </a:prstGeom>
          <a:solidFill>
            <a:schemeClr val="bg1">
              <a:lumMod val="75000"/>
            </a:schemeClr>
          </a:solidFill>
        </p:spPr>
        <p:txBody>
          <a:bodyPr wrap="none" rtlCol="0">
            <a:spAutoFit/>
          </a:bodyPr>
          <a:lstStyle/>
          <a:p>
            <a:r>
              <a:rPr lang="es-CL" sz="1400" b="1" dirty="0"/>
              <a:t>Paso 2: Buscar Subportales, clic en SNICC</a:t>
            </a:r>
          </a:p>
        </p:txBody>
      </p:sp>
      <p:pic>
        <p:nvPicPr>
          <p:cNvPr id="5" name="Imagen 4">
            <a:extLst>
              <a:ext uri="{FF2B5EF4-FFF2-40B4-BE49-F238E27FC236}">
                <a16:creationId xmlns:a16="http://schemas.microsoft.com/office/drawing/2014/main" id="{3CF6A5EC-9153-496D-9FF1-BD5FBEF72267}"/>
              </a:ext>
            </a:extLst>
          </p:cNvPr>
          <p:cNvPicPr>
            <a:picLocks noChangeAspect="1"/>
          </p:cNvPicPr>
          <p:nvPr/>
        </p:nvPicPr>
        <p:blipFill>
          <a:blip r:embed="rId4"/>
          <a:stretch>
            <a:fillRect/>
          </a:stretch>
        </p:blipFill>
        <p:spPr>
          <a:xfrm>
            <a:off x="92982" y="5360742"/>
            <a:ext cx="11128958" cy="5033529"/>
          </a:xfrm>
          <a:prstGeom prst="rect">
            <a:avLst/>
          </a:prstGeom>
        </p:spPr>
      </p:pic>
      <p:sp>
        <p:nvSpPr>
          <p:cNvPr id="9" name="CuadroTexto 8">
            <a:extLst>
              <a:ext uri="{FF2B5EF4-FFF2-40B4-BE49-F238E27FC236}">
                <a16:creationId xmlns:a16="http://schemas.microsoft.com/office/drawing/2014/main" id="{26875327-CB29-4EA7-A0AF-EB0014BEC029}"/>
              </a:ext>
            </a:extLst>
          </p:cNvPr>
          <p:cNvSpPr txBox="1"/>
          <p:nvPr/>
        </p:nvSpPr>
        <p:spPr>
          <a:xfrm>
            <a:off x="92982" y="4972678"/>
            <a:ext cx="4737707" cy="307777"/>
          </a:xfrm>
          <a:prstGeom prst="rect">
            <a:avLst/>
          </a:prstGeom>
          <a:solidFill>
            <a:schemeClr val="bg1">
              <a:lumMod val="75000"/>
            </a:schemeClr>
          </a:solidFill>
        </p:spPr>
        <p:txBody>
          <a:bodyPr wrap="none" rtlCol="0">
            <a:spAutoFit/>
          </a:bodyPr>
          <a:lstStyle/>
          <a:p>
            <a:r>
              <a:rPr lang="es-CL" sz="1400" b="1" dirty="0"/>
              <a:t>Paso 3: Clic en la barra de herramientas denominada “MRV”</a:t>
            </a:r>
          </a:p>
        </p:txBody>
      </p:sp>
      <p:sp>
        <p:nvSpPr>
          <p:cNvPr id="11" name="CuadroTexto 10">
            <a:extLst>
              <a:ext uri="{FF2B5EF4-FFF2-40B4-BE49-F238E27FC236}">
                <a16:creationId xmlns:a16="http://schemas.microsoft.com/office/drawing/2014/main" id="{D9602142-B63D-4C78-A398-1668C0C94FBA}"/>
              </a:ext>
            </a:extLst>
          </p:cNvPr>
          <p:cNvSpPr txBox="1"/>
          <p:nvPr/>
        </p:nvSpPr>
        <p:spPr>
          <a:xfrm>
            <a:off x="92982" y="10852761"/>
            <a:ext cx="7775975" cy="307777"/>
          </a:xfrm>
          <a:prstGeom prst="rect">
            <a:avLst/>
          </a:prstGeom>
          <a:solidFill>
            <a:schemeClr val="bg1">
              <a:lumMod val="75000"/>
            </a:schemeClr>
          </a:solidFill>
        </p:spPr>
        <p:txBody>
          <a:bodyPr wrap="none" rtlCol="0">
            <a:spAutoFit/>
          </a:bodyPr>
          <a:lstStyle/>
          <a:p>
            <a:r>
              <a:rPr lang="es-CL" sz="1400" b="1" dirty="0"/>
              <a:t>Paso 4: Navegar por las diferentes secciones y herramientas del Sistema Nacional MRV de Guatemala</a:t>
            </a:r>
          </a:p>
        </p:txBody>
      </p:sp>
      <p:sp>
        <p:nvSpPr>
          <p:cNvPr id="12" name="Rectángulo 11">
            <a:extLst>
              <a:ext uri="{FF2B5EF4-FFF2-40B4-BE49-F238E27FC236}">
                <a16:creationId xmlns:a16="http://schemas.microsoft.com/office/drawing/2014/main" id="{4C7C034E-D9D1-4DA5-88FF-9186D1DCBBA9}"/>
              </a:ext>
            </a:extLst>
          </p:cNvPr>
          <p:cNvSpPr/>
          <p:nvPr/>
        </p:nvSpPr>
        <p:spPr>
          <a:xfrm>
            <a:off x="8183207" y="5597071"/>
            <a:ext cx="617893" cy="410030"/>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19AF69E7-978B-4B01-BAA4-2FE8D402E25B}"/>
              </a:ext>
            </a:extLst>
          </p:cNvPr>
          <p:cNvSpPr/>
          <p:nvPr/>
        </p:nvSpPr>
        <p:spPr>
          <a:xfrm>
            <a:off x="8412135" y="1974961"/>
            <a:ext cx="477865" cy="298339"/>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A633B9B2-7009-49CB-A0F7-16BEF9A666F7}"/>
              </a:ext>
            </a:extLst>
          </p:cNvPr>
          <p:cNvSpPr/>
          <p:nvPr/>
        </p:nvSpPr>
        <p:spPr>
          <a:xfrm>
            <a:off x="8412135" y="2608755"/>
            <a:ext cx="1709765" cy="185245"/>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14">
            <a:extLst>
              <a:ext uri="{FF2B5EF4-FFF2-40B4-BE49-F238E27FC236}">
                <a16:creationId xmlns:a16="http://schemas.microsoft.com/office/drawing/2014/main" id="{E44FF69B-4330-4295-9598-5F432A7D8F02}"/>
              </a:ext>
            </a:extLst>
          </p:cNvPr>
          <p:cNvSpPr/>
          <p:nvPr/>
        </p:nvSpPr>
        <p:spPr>
          <a:xfrm>
            <a:off x="7272880" y="11395057"/>
            <a:ext cx="499325" cy="283057"/>
          </a:xfrm>
          <a:prstGeom prst="rect">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Imagen 15">
            <a:extLst>
              <a:ext uri="{FF2B5EF4-FFF2-40B4-BE49-F238E27FC236}">
                <a16:creationId xmlns:a16="http://schemas.microsoft.com/office/drawing/2014/main" id="{4ACC0BEA-45DA-4673-9105-90CA930CD17D}"/>
              </a:ext>
            </a:extLst>
          </p:cNvPr>
          <p:cNvPicPr>
            <a:picLocks noChangeAspect="1"/>
          </p:cNvPicPr>
          <p:nvPr/>
        </p:nvPicPr>
        <p:blipFill>
          <a:blip r:embed="rId5"/>
          <a:stretch>
            <a:fillRect/>
          </a:stretch>
        </p:blipFill>
        <p:spPr>
          <a:xfrm>
            <a:off x="92982" y="1952757"/>
            <a:ext cx="5052791" cy="20891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6000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GuatemalaENREDD+_marzo2019" id="{37B732F2-52E4-B24F-BC4B-54E8DCDF263D}" vid="{DB8FCC0E-1100-BA44-8C0A-A08CF466FAD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plantilla_GuatemalaENREDD+_marzo2019 (4)</Template>
  <TotalTime>5926</TotalTime>
  <Words>2551</Words>
  <Application>Microsoft Office PowerPoint</Application>
  <PresentationFormat>Panorámica</PresentationFormat>
  <Paragraphs>404</Paragraphs>
  <Slides>63</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63</vt:i4>
      </vt:variant>
    </vt:vector>
  </HeadingPairs>
  <TitlesOfParts>
    <vt:vector size="71" baseType="lpstr">
      <vt:lpstr>Agency FB</vt:lpstr>
      <vt:lpstr>Aharoni</vt:lpstr>
      <vt:lpstr>Arial</vt:lpstr>
      <vt:lpstr>Arial Black</vt:lpstr>
      <vt:lpstr>Arial Narrow</vt:lpstr>
      <vt:lpstr>Calibri</vt:lpstr>
      <vt:lpstr>Wingdings</vt:lpstr>
      <vt:lpstr>Tema de Office</vt:lpstr>
      <vt:lpstr>PLAN DE TRABAJO PARA LA CONSTRUCCION DEL MAPA DE DINAMICA FORESTAL 2006 - 2016</vt:lpstr>
      <vt:lpstr>CONTENIDOS PRESENTACIÓN</vt:lpstr>
      <vt:lpstr>ANTECEDENTES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ANTECEDENTES SOBRE LA ACTUALIZACION DEL NREF</vt:lpstr>
      <vt:lpstr>ANTECEDENTES SOBRE LA ACTUALIZACION DEL NREF</vt:lpstr>
      <vt:lpstr>ANTECEDENTES SOBRE LA ACTUALIZACION DEL NREF</vt:lpstr>
      <vt:lpstr>ANTECEDENTES: PRINCIPALES HITOS PARA EL NREF</vt:lpstr>
      <vt:lpstr>ANTECEDENTES: PRINCIPALES HITOS PARA EL NREF</vt:lpstr>
      <vt:lpstr>ANTECEDENTES: PRINCIPALES HITOS PARA EL NREF</vt:lpstr>
      <vt:lpstr>METODOLOGÍA</vt:lpstr>
      <vt:lpstr>Elementos clave para la mejora continua del NREF</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Metodología: Construcción de mapa de dinámica de cobertura forestal 2006 - 2016</vt:lpstr>
      <vt:lpstr>PLAN DE TRABAJO</vt:lpstr>
      <vt:lpstr>Plan de trabajo: Construcción de mapa de dinámica de cobertura forestal 2006 - 2016 </vt:lpstr>
      <vt:lpstr>Equipo de trabajo</vt:lpstr>
      <vt:lpstr>Actividades</vt:lpstr>
      <vt:lpstr>Presentación de PowerPoint</vt:lpstr>
      <vt:lpstr>Presentación de PowerPoint</vt:lpstr>
      <vt:lpstr>Actividades</vt:lpstr>
      <vt:lpstr>Presentación de PowerPoint</vt:lpstr>
      <vt:lpstr>Actividades</vt:lpstr>
      <vt:lpstr>Actividades</vt:lpstr>
      <vt:lpstr>Cronograma de actividades</vt:lpstr>
      <vt:lpstr>RESULTADOS FASE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HALLAZGOS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clauduarte r</dc:creator>
  <cp:lastModifiedBy>Karen Farias</cp:lastModifiedBy>
  <cp:revision>199</cp:revision>
  <dcterms:created xsi:type="dcterms:W3CDTF">2019-03-25T20:32:21Z</dcterms:created>
  <dcterms:modified xsi:type="dcterms:W3CDTF">2020-07-13T07:22:06Z</dcterms:modified>
</cp:coreProperties>
</file>